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amuel Rowe, PhD 1/19/202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Samuel Rowe, PhD 1/19/2023</a:t>
            </a:r>
          </a:p>
        </p:txBody>
      </p:sp>
      <p:sp>
        <p:nvSpPr>
          <p:cNvPr id="152" name="ECON 672"/>
          <p:cNvSpPr txBox="1"/>
          <p:nvPr>
            <p:ph type="ctrTitle"/>
          </p:nvPr>
        </p:nvSpPr>
        <p:spPr>
          <a:prstGeom prst="rect">
            <a:avLst/>
          </a:prstGeom>
        </p:spPr>
        <p:txBody>
          <a:bodyPr/>
          <a:lstStyle/>
          <a:p>
            <a:pPr/>
            <a:r>
              <a:t>ECON 672</a:t>
            </a:r>
          </a:p>
        </p:txBody>
      </p:sp>
      <p:sp>
        <p:nvSpPr>
          <p:cNvPr id="153" name="Week 8: Difference-in-Differences"/>
          <p:cNvSpPr txBox="1"/>
          <p:nvPr>
            <p:ph type="subTitle" sz="quarter" idx="1"/>
          </p:nvPr>
        </p:nvSpPr>
        <p:spPr>
          <a:prstGeom prst="rect">
            <a:avLst/>
          </a:prstGeom>
        </p:spPr>
        <p:txBody>
          <a:bodyPr/>
          <a:lstStyle/>
          <a:p>
            <a:pPr/>
            <a:r>
              <a:t>Week 8: Difference-in-Differences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Background"/>
          <p:cNvSpPr txBox="1"/>
          <p:nvPr>
            <p:ph type="title"/>
          </p:nvPr>
        </p:nvSpPr>
        <p:spPr>
          <a:prstGeom prst="rect">
            <a:avLst/>
          </a:prstGeom>
        </p:spPr>
        <p:txBody>
          <a:bodyPr/>
          <a:lstStyle/>
          <a:p>
            <a:pPr/>
            <a:r>
              <a:t>Background</a:t>
            </a:r>
          </a:p>
        </p:txBody>
      </p:sp>
      <p:sp>
        <p:nvSpPr>
          <p:cNvPr id="186"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87" name="In 1800s London, there were several water companies that supplied water to different parts of the city…"/>
          <p:cNvSpPr txBox="1"/>
          <p:nvPr>
            <p:ph type="body" idx="1"/>
          </p:nvPr>
        </p:nvSpPr>
        <p:spPr>
          <a:prstGeom prst="rect">
            <a:avLst/>
          </a:prstGeom>
        </p:spPr>
        <p:txBody>
          <a:bodyPr/>
          <a:lstStyle/>
          <a:p>
            <a:pPr marL="560831" indent="-560831" defTabSz="2243271">
              <a:spcBef>
                <a:spcPts val="4100"/>
              </a:spcBef>
              <a:defRPr sz="4416"/>
            </a:pPr>
            <a:r>
              <a:t>In 1800s London, there were several water companies that supplied water to different parts of the city</a:t>
            </a:r>
          </a:p>
          <a:p>
            <a:pPr lvl="1" marL="1121663" indent="-560831" defTabSz="2243271">
              <a:spcBef>
                <a:spcPts val="4100"/>
              </a:spcBef>
              <a:defRPr sz="4416"/>
            </a:pPr>
            <a:r>
              <a:t>They typically took water from the Thames, which was polluted from human waste including bodily waste</a:t>
            </a:r>
          </a:p>
          <a:p>
            <a:pPr marL="560831" indent="-560831" defTabSz="2243271">
              <a:spcBef>
                <a:spcPts val="4100"/>
              </a:spcBef>
              <a:defRPr sz="4416"/>
            </a:pPr>
            <a:r>
              <a:t>In 1849, the Lambeth company moved their intake pipes upriver along the Thames before human waste polluted the water</a:t>
            </a:r>
          </a:p>
          <a:p>
            <a:pPr lvl="1" marL="1121663" indent="-560831" defTabSz="2243271">
              <a:spcBef>
                <a:spcPts val="4100"/>
              </a:spcBef>
              <a:defRPr sz="4416"/>
            </a:pPr>
            <a:r>
              <a:t>Snow utilizes this change to observe if cholera changes for customers of Lambeth</a:t>
            </a:r>
          </a:p>
          <a:p>
            <a:pPr lvl="1" marL="1121663" indent="-560831" defTabSz="2243271">
              <a:spcBef>
                <a:spcPts val="4100"/>
              </a:spcBef>
              <a:defRPr sz="4416"/>
            </a:pPr>
            <a:r>
              <a:t>If cholera is water transmitted then Lambeth should have lower death rates of cholera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Background"/>
          <p:cNvSpPr txBox="1"/>
          <p:nvPr>
            <p:ph type="title"/>
          </p:nvPr>
        </p:nvSpPr>
        <p:spPr>
          <a:prstGeom prst="rect">
            <a:avLst/>
          </a:prstGeom>
        </p:spPr>
        <p:txBody>
          <a:bodyPr/>
          <a:lstStyle/>
          <a:p>
            <a:pPr/>
            <a:r>
              <a:t>Background</a:t>
            </a:r>
          </a:p>
        </p:txBody>
      </p:sp>
      <p:sp>
        <p:nvSpPr>
          <p:cNvPr id="190"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91" name="Snow uses Southwark and Vauxhall Waterworks Company as the counterfactual for Lambeth…"/>
          <p:cNvSpPr txBox="1"/>
          <p:nvPr>
            <p:ph type="body" idx="1"/>
          </p:nvPr>
        </p:nvSpPr>
        <p:spPr>
          <a:prstGeom prst="rect">
            <a:avLst/>
          </a:prstGeom>
        </p:spPr>
        <p:txBody>
          <a:bodyPr/>
          <a:lstStyle/>
          <a:p>
            <a:pPr/>
            <a:r>
              <a:t>Snow uses Southwark and Vauxhall Waterworks Company as the counterfactual for Lambeth</a:t>
            </a:r>
          </a:p>
          <a:p>
            <a:pPr lvl="1"/>
            <a:r>
              <a:t>Snow documents the similarities between Southwark/Vauxhall and Lambeth, so Southwark/Vauxhall is a true counterfactual of Lambeth</a:t>
            </a:r>
          </a:p>
          <a:p>
            <a:pPr/>
            <a:r>
              <a:t>Snow meticulously collected data on water consumption company going door to door, and he matches households with city level cholera death</a:t>
            </a:r>
          </a:p>
          <a:p>
            <a:pPr/>
            <a:r>
              <a:t>The only difference should be what water the households drank between treatment (Lambeth) and control (Southwark/Vauxhall)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Background"/>
          <p:cNvSpPr txBox="1"/>
          <p:nvPr>
            <p:ph type="title"/>
          </p:nvPr>
        </p:nvSpPr>
        <p:spPr>
          <a:prstGeom prst="rect">
            <a:avLst/>
          </a:prstGeom>
        </p:spPr>
        <p:txBody>
          <a:bodyPr/>
          <a:lstStyle/>
          <a:p>
            <a:pPr/>
            <a:r>
              <a:t>Background</a:t>
            </a:r>
          </a:p>
        </p:txBody>
      </p:sp>
      <p:sp>
        <p:nvSpPr>
          <p:cNvPr id="194"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95" name="In 1849, there were 135 cases of cholera out of 10,000 households for Southwark/Vauxhall and 85 cases out of 10,000 households for Lambeth…"/>
          <p:cNvSpPr txBox="1"/>
          <p:nvPr>
            <p:ph type="body" idx="1"/>
          </p:nvPr>
        </p:nvSpPr>
        <p:spPr>
          <a:prstGeom prst="rect">
            <a:avLst/>
          </a:prstGeom>
        </p:spPr>
        <p:txBody>
          <a:bodyPr/>
          <a:lstStyle/>
          <a:p>
            <a:pPr/>
            <a:r>
              <a:t>In 1849, there were 135 cases of cholera out of 10,000 households for Southwark/Vauxhall and 85 cases out of 10,000 households for Lambeth</a:t>
            </a:r>
          </a:p>
          <a:p>
            <a:pPr/>
            <a:r>
              <a:t>In 1854, there were 147 cases per 10,000 households for Southwark/Vauxhall and 19 cases per 10,000 households for Lambeth</a:t>
            </a:r>
          </a:p>
          <a:p>
            <a:pPr/>
            <a:r>
              <a:t>We can calculate an ATT of 78 fewer deaths per household</a:t>
            </a:r>
          </a:p>
          <a:p>
            <a:pPr/>
            <a:r>
              <a:t>This resulted in the reject of cholera as an airborne disease and saved lives</a:t>
            </a:r>
          </a:p>
        </p:txBody>
      </p:sp>
      <p:pic>
        <p:nvPicPr>
          <p:cNvPr id="196" name="Image" descr="Image"/>
          <p:cNvPicPr>
            <a:picLocks noChangeAspect="1"/>
          </p:cNvPicPr>
          <p:nvPr/>
        </p:nvPicPr>
        <p:blipFill>
          <a:blip r:embed="rId2">
            <a:extLst/>
          </a:blip>
          <a:stretch>
            <a:fillRect/>
          </a:stretch>
        </p:blipFill>
        <p:spPr>
          <a:xfrm>
            <a:off x="3895045" y="10100081"/>
            <a:ext cx="16593910" cy="359996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Estimator"/>
          <p:cNvSpPr txBox="1"/>
          <p:nvPr>
            <p:ph type="title"/>
          </p:nvPr>
        </p:nvSpPr>
        <p:spPr>
          <a:prstGeom prst="rect">
            <a:avLst/>
          </a:prstGeom>
        </p:spPr>
        <p:txBody>
          <a:bodyPr/>
          <a:lstStyle/>
          <a:p>
            <a:pPr/>
            <a:r>
              <a:t>Estimator</a:t>
            </a:r>
          </a:p>
        </p:txBody>
      </p:sp>
      <p:sp>
        <p:nvSpPr>
          <p:cNvPr id="19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00" name="Our simple case Difference-in-Difference estimator will be a 2-by-2 Diff-in-Diff…"/>
          <p:cNvSpPr txBox="1"/>
          <p:nvPr>
            <p:ph type="body" idx="1"/>
          </p:nvPr>
        </p:nvSpPr>
        <p:spPr>
          <a:prstGeom prst="rect">
            <a:avLst/>
          </a:prstGeom>
        </p:spPr>
        <p:txBody>
          <a:bodyPr/>
          <a:lstStyle/>
          <a:p>
            <a:pPr marL="536447" indent="-536447" defTabSz="2145738">
              <a:spcBef>
                <a:spcPts val="3900"/>
              </a:spcBef>
              <a:defRPr sz="4224"/>
            </a:pPr>
            <a:r>
              <a:t>Our simple case Difference-in-Difference estimator will be a 2-by-2 Diff-in-Diff</a:t>
            </a:r>
          </a:p>
          <a:p>
            <a:pPr lvl="1" marL="1072895" indent="-536447" defTabSz="2145738">
              <a:spcBef>
                <a:spcPts val="3900"/>
              </a:spcBef>
              <a:defRPr sz="4224"/>
            </a:pPr>
            <a:r>
              <a:t>We will get into more complex Diff-in-Diff estimators next week</a:t>
            </a:r>
          </a:p>
          <a:p>
            <a:pPr lvl="1" marL="1072895" indent="-536447" defTabSz="2145738">
              <a:spcBef>
                <a:spcPts val="3900"/>
              </a:spcBef>
              <a:defRPr sz="4224"/>
            </a:pPr>
            <a:r>
              <a:t>We are usually using panel data not cross-sectional data</a:t>
            </a:r>
          </a:p>
          <a:p>
            <a:pPr lvl="1" marL="1072895" indent="-536447" defTabSz="2145738">
              <a:spcBef>
                <a:spcPts val="3900"/>
              </a:spcBef>
              <a:defRPr sz="4224"/>
            </a:pPr>
            <a:r>
              <a:t>You can use cross-sectional data but you run the risk of compositional changes</a:t>
            </a:r>
          </a:p>
          <a:p>
            <a:pPr marL="536447" indent="-536447" defTabSz="2145738">
              <a:spcBef>
                <a:spcPts val="3900"/>
              </a:spcBef>
              <a:defRPr sz="4224"/>
            </a:pPr>
            <a:r>
              <a:t>The basis </a:t>
            </a:r>
          </a:p>
          <a:p>
            <a:pPr lvl="1" marL="1072895" indent="-536447" defTabSz="2145738">
              <a:spcBef>
                <a:spcPts val="3900"/>
              </a:spcBef>
              <a:defRPr sz="4224"/>
            </a:pPr>
            <a:r>
              <a:t>Difference before and after in the treatment group</a:t>
            </a:r>
          </a:p>
          <a:p>
            <a:pPr lvl="1" marL="1072895" indent="-536447" defTabSz="2145738">
              <a:spcBef>
                <a:spcPts val="3900"/>
              </a:spcBef>
              <a:defRPr sz="4224"/>
            </a:pPr>
            <a:r>
              <a:t>Difference before and after in the control group</a:t>
            </a:r>
          </a:p>
          <a:p>
            <a:pPr lvl="1" marL="1072895" indent="-536447" defTabSz="2145738">
              <a:spcBef>
                <a:spcPts val="3900"/>
              </a:spcBef>
              <a:defRPr sz="4224"/>
            </a:pPr>
            <a:r>
              <a:t>Difference the differences to get an estimate of ATT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Estimator"/>
          <p:cNvSpPr txBox="1"/>
          <p:nvPr>
            <p:ph type="title"/>
          </p:nvPr>
        </p:nvSpPr>
        <p:spPr>
          <a:prstGeom prst="rect">
            <a:avLst/>
          </a:prstGeom>
        </p:spPr>
        <p:txBody>
          <a:bodyPr/>
          <a:lstStyle/>
          <a:p>
            <a:pPr/>
            <a:r>
              <a:t>Estimator</a:t>
            </a:r>
          </a:p>
        </p:txBody>
      </p:sp>
      <p:sp>
        <p:nvSpPr>
          <p:cNvPr id="20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04" name="We need repeated observations over time for both the treatment and control…"/>
          <p:cNvSpPr txBox="1"/>
          <p:nvPr>
            <p:ph type="body" idx="1"/>
          </p:nvPr>
        </p:nvSpPr>
        <p:spPr>
          <a:prstGeom prst="rect">
            <a:avLst/>
          </a:prstGeom>
        </p:spPr>
        <p:txBody>
          <a:bodyPr/>
          <a:lstStyle/>
          <a:p>
            <a:pPr/>
            <a:r>
              <a:t>We need repeated observations over time for both the treatment and control</a:t>
            </a:r>
          </a:p>
          <a:p>
            <a:pPr lvl="1"/>
            <a:r>
              <a:t>We use the first difference to get rid of </a:t>
            </a:r>
            <a:r>
              <a:rPr b="1"/>
              <a:t>observed and unobserved time-invariant confounders</a:t>
            </a:r>
            <a:r>
              <a:t> (like Fixed Effects)</a:t>
            </a:r>
          </a:p>
          <a:p>
            <a:pPr lvl="1"/>
            <a:r>
              <a:t>We use the second difference to control for </a:t>
            </a:r>
            <a:r>
              <a:rPr b="1"/>
              <a:t>observed and unobserved time-varying confounders</a:t>
            </a:r>
            <a:r>
              <a:t> (with the parallel trends assumption) </a:t>
            </a:r>
          </a:p>
          <a:p>
            <a:pPr/>
            <a:r>
              <a:t>We eliminate selection bias with the pre-post comparisons</a:t>
            </a:r>
          </a:p>
          <a:p>
            <a:pPr lvl="1"/>
            <a:r>
              <a:t>As long as the parallel trends assumption holds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Estimator"/>
          <p:cNvSpPr txBox="1"/>
          <p:nvPr>
            <p:ph type="title"/>
          </p:nvPr>
        </p:nvSpPr>
        <p:spPr>
          <a:prstGeom prst="rect">
            <a:avLst/>
          </a:prstGeom>
        </p:spPr>
        <p:txBody>
          <a:bodyPr/>
          <a:lstStyle/>
          <a:p>
            <a:pPr/>
            <a:r>
              <a:t>Estimator</a:t>
            </a:r>
          </a:p>
        </p:txBody>
      </p:sp>
      <p:sp>
        <p:nvSpPr>
          <p:cNvPr id="207"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08" name="The basis of 2x2 DD…"/>
          <p:cNvSpPr txBox="1"/>
          <p:nvPr>
            <p:ph type="body" idx="1"/>
          </p:nvPr>
        </p:nvSpPr>
        <p:spPr>
          <a:prstGeom prst="rect">
            <a:avLst/>
          </a:prstGeom>
        </p:spPr>
        <p:txBody>
          <a:bodyPr/>
          <a:lstStyle/>
          <a:p>
            <a:pPr/>
            <a:r>
              <a:t>The basis of 2x2 DD</a:t>
            </a:r>
          </a:p>
          <a:p>
            <a:pPr lvl="1"/>
            <a:r>
              <a:t>We have a mean outcome before and a mean outcome after the treatment for the treatment group </a:t>
            </a:r>
            <a14:m>
              <m:oMath>
                <m:r>
                  <a:rPr xmlns:a="http://schemas.openxmlformats.org/drawingml/2006/main" sz="5750" i="1">
                    <a:solidFill>
                      <a:srgbClr val="000000"/>
                    </a:solidFill>
                    <a:latin typeface="Cambria Math" panose="02040503050406030204" pitchFamily="18" charset="0"/>
                  </a:rPr>
                  <m:t>k</m:t>
                </m:r>
              </m:oMath>
            </a14:m>
          </a:p>
          <a:p>
            <a:pPr lvl="1"/>
            <a:r>
              <a:t>We have a mean outcome before and a mean outcome after the treatment for the control group </a:t>
            </a:r>
            <a14:m>
              <m:oMath>
                <m:r>
                  <a:rPr xmlns:a="http://schemas.openxmlformats.org/drawingml/2006/main" sz="6300" i="1">
                    <a:solidFill>
                      <a:srgbClr val="000000"/>
                    </a:solidFill>
                    <a:latin typeface="Cambria Math" panose="02040503050406030204" pitchFamily="18" charset="0"/>
                  </a:rPr>
                  <m:t>U</m:t>
                </m:r>
              </m:oMath>
            </a14:m>
          </a:p>
          <a:p>
            <a:pPr lvl="1"/>
            <a14:m>
              <m:oMathPara>
                <m:oMathParaPr>
                  <m:jc m:val="left"/>
                </m:oMathParaPr>
                <m:oMath>
                  <m:sSubSup>
                    <m:e>
                      <m:limUpp>
                        <m:e>
                          <m:r>
                            <a:rPr xmlns:a="http://schemas.openxmlformats.org/drawingml/2006/main" sz="5800" i="1">
                              <a:solidFill>
                                <a:srgbClr val="000000"/>
                              </a:solidFill>
                              <a:latin typeface="Cambria Math" panose="02040503050406030204" pitchFamily="18" charset="0"/>
                            </a:rPr>
                            <m:t>δ</m:t>
                          </m:r>
                        </m:e>
                        <m:lim>
                          <m:r>
                            <a:rPr xmlns:a="http://schemas.openxmlformats.org/drawingml/2006/main" sz="5800" i="1">
                              <a:solidFill>
                                <a:srgbClr val="000000"/>
                              </a:solidFill>
                              <a:latin typeface="Cambria Math" panose="02040503050406030204" pitchFamily="18" charset="0"/>
                            </a:rPr>
                            <m:t>̂</m:t>
                          </m:r>
                        </m:lim>
                      </m:limUpp>
                    </m:e>
                    <m:sub>
                      <m:r>
                        <a:rPr xmlns:a="http://schemas.openxmlformats.org/drawingml/2006/main" sz="5800" i="1">
                          <a:solidFill>
                            <a:srgbClr val="000000"/>
                          </a:solidFill>
                          <a:latin typeface="Cambria Math" panose="02040503050406030204" pitchFamily="18" charset="0"/>
                        </a:rPr>
                        <m:t>k</m:t>
                      </m:r>
                      <m:r>
                        <a:rPr xmlns:a="http://schemas.openxmlformats.org/drawingml/2006/main" sz="5800" i="1">
                          <a:solidFill>
                            <a:srgbClr val="000000"/>
                          </a:solidFill>
                          <a:latin typeface="Cambria Math" panose="02040503050406030204" pitchFamily="18" charset="0"/>
                        </a:rPr>
                        <m:t>U</m:t>
                      </m:r>
                    </m:sub>
                    <m:sup>
                      <m:r>
                        <a:rPr xmlns:a="http://schemas.openxmlformats.org/drawingml/2006/main" sz="5800" i="1">
                          <a:solidFill>
                            <a:srgbClr val="000000"/>
                          </a:solidFill>
                          <a:latin typeface="Cambria Math" panose="02040503050406030204" pitchFamily="18" charset="0"/>
                        </a:rPr>
                        <m:t>2</m:t>
                      </m:r>
                      <m:r>
                        <a:rPr xmlns:a="http://schemas.openxmlformats.org/drawingml/2006/main" sz="5800" i="1">
                          <a:solidFill>
                            <a:srgbClr val="000000"/>
                          </a:solidFill>
                          <a:latin typeface="Cambria Math" panose="02040503050406030204" pitchFamily="18" charset="0"/>
                        </a:rPr>
                        <m:t>x</m:t>
                      </m:r>
                      <m:r>
                        <a:rPr xmlns:a="http://schemas.openxmlformats.org/drawingml/2006/main" sz="5800" i="1">
                          <a:solidFill>
                            <a:srgbClr val="000000"/>
                          </a:solidFill>
                          <a:latin typeface="Cambria Math" panose="02040503050406030204" pitchFamily="18" charset="0"/>
                        </a:rPr>
                        <m:t>2</m:t>
                      </m:r>
                    </m:sup>
                  </m:sSubSup>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k</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o</m:t>
                      </m:r>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k</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k</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e</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k</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U</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o</m:t>
                      </m:r>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U</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U</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e</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U</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oMath>
              </m:oMathPara>
            </a14:m>
          </a:p>
          <a:p>
            <a:pPr/>
            <a14:m>
              <m:oMath>
                <m:sSubSup>
                  <m:e>
                    <m:limUpp>
                      <m:e>
                        <m:r>
                          <a:rPr xmlns:a="http://schemas.openxmlformats.org/drawingml/2006/main" sz="5850" i="1">
                            <a:solidFill>
                              <a:srgbClr val="000000"/>
                            </a:solidFill>
                            <a:latin typeface="Cambria Math" panose="02040503050406030204" pitchFamily="18" charset="0"/>
                          </a:rPr>
                          <m:t>δ</m:t>
                        </m:r>
                      </m:e>
                      <m:lim>
                        <m:r>
                          <a:rPr xmlns:a="http://schemas.openxmlformats.org/drawingml/2006/main" sz="5850" i="1">
                            <a:solidFill>
                              <a:srgbClr val="000000"/>
                            </a:solidFill>
                            <a:latin typeface="Cambria Math" panose="02040503050406030204" pitchFamily="18" charset="0"/>
                          </a:rPr>
                          <m:t>̂</m:t>
                        </m:r>
                      </m:lim>
                    </m:limUpp>
                  </m:e>
                  <m:sub>
                    <m:r>
                      <a:rPr xmlns:a="http://schemas.openxmlformats.org/drawingml/2006/main" sz="5850" i="1">
                        <a:solidFill>
                          <a:srgbClr val="000000"/>
                        </a:solidFill>
                        <a:latin typeface="Cambria Math" panose="02040503050406030204" pitchFamily="18" charset="0"/>
                      </a:rPr>
                      <m:t>k</m:t>
                    </m:r>
                    <m:r>
                      <a:rPr xmlns:a="http://schemas.openxmlformats.org/drawingml/2006/main" sz="5850" i="1">
                        <a:solidFill>
                          <a:srgbClr val="000000"/>
                        </a:solidFill>
                        <a:latin typeface="Cambria Math" panose="02040503050406030204" pitchFamily="18" charset="0"/>
                      </a:rPr>
                      <m:t>U</m:t>
                    </m:r>
                  </m:sub>
                  <m:sup>
                    <m:r>
                      <a:rPr xmlns:a="http://schemas.openxmlformats.org/drawingml/2006/main" sz="5850" i="1">
                        <a:solidFill>
                          <a:srgbClr val="000000"/>
                        </a:solidFill>
                        <a:latin typeface="Cambria Math" panose="02040503050406030204" pitchFamily="18" charset="0"/>
                      </a:rPr>
                      <m:t>2</m:t>
                    </m:r>
                    <m:r>
                      <a:rPr xmlns:a="http://schemas.openxmlformats.org/drawingml/2006/main" sz="5850" i="1">
                        <a:solidFill>
                          <a:srgbClr val="000000"/>
                        </a:solidFill>
                        <a:latin typeface="Cambria Math" panose="02040503050406030204" pitchFamily="18" charset="0"/>
                      </a:rPr>
                      <m:t>x</m:t>
                    </m:r>
                    <m:r>
                      <a:rPr xmlns:a="http://schemas.openxmlformats.org/drawingml/2006/main" sz="5850" i="1">
                        <a:solidFill>
                          <a:srgbClr val="000000"/>
                        </a:solidFill>
                        <a:latin typeface="Cambria Math" panose="02040503050406030204" pitchFamily="18" charset="0"/>
                      </a:rPr>
                      <m:t>2</m:t>
                    </m:r>
                  </m:sup>
                </m:sSubSup>
              </m:oMath>
            </a14:m>
            <a:r>
              <a:t> is the estimator for the ATT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Estimator"/>
          <p:cNvSpPr txBox="1"/>
          <p:nvPr>
            <p:ph type="title"/>
          </p:nvPr>
        </p:nvSpPr>
        <p:spPr>
          <a:prstGeom prst="rect">
            <a:avLst/>
          </a:prstGeom>
        </p:spPr>
        <p:txBody>
          <a:bodyPr/>
          <a:lstStyle/>
          <a:p>
            <a:pPr/>
            <a:r>
              <a:t>Estimator</a:t>
            </a:r>
          </a:p>
        </p:txBody>
      </p:sp>
      <p:sp>
        <p:nvSpPr>
          <p:cNvPr id="211"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12" name="What is being estimated?…"/>
          <p:cNvSpPr txBox="1"/>
          <p:nvPr>
            <p:ph type="body" idx="1"/>
          </p:nvPr>
        </p:nvSpPr>
        <p:spPr>
          <a:prstGeom prst="rect">
            <a:avLst/>
          </a:prstGeom>
        </p:spPr>
        <p:txBody>
          <a:bodyPr/>
          <a:lstStyle/>
          <a:p>
            <a:pPr marL="560831" indent="-560831" defTabSz="2243271">
              <a:spcBef>
                <a:spcPts val="4100"/>
              </a:spcBef>
              <a:defRPr sz="4416"/>
            </a:pPr>
            <a:r>
              <a:t>What is being estimated?</a:t>
            </a:r>
          </a:p>
          <a:p>
            <a:pPr lvl="1" marL="1121663" indent="-560831" defTabSz="2243271">
              <a:spcBef>
                <a:spcPts val="4100"/>
              </a:spcBef>
              <a:defRPr sz="4416"/>
            </a:pPr>
            <a14:m>
              <m:oMathPara>
                <m:oMathParaPr>
                  <m:jc m:val="left"/>
                </m:oMathParaPr>
                <m:oMath>
                  <m:sSubSup>
                    <m:e>
                      <m:limUpp>
                        <m:e>
                          <m:r>
                            <a:rPr xmlns:a="http://schemas.openxmlformats.org/drawingml/2006/main" sz="5350" i="1">
                              <a:solidFill>
                                <a:srgbClr val="000000"/>
                              </a:solidFill>
                              <a:latin typeface="Cambria Math" panose="02040503050406030204" pitchFamily="18" charset="0"/>
                            </a:rPr>
                            <m:t>δ</m:t>
                          </m:r>
                        </m:e>
                        <m:lim>
                          <m:r>
                            <a:rPr xmlns:a="http://schemas.openxmlformats.org/drawingml/2006/main" sz="5350" i="1">
                              <a:solidFill>
                                <a:srgbClr val="000000"/>
                              </a:solidFill>
                              <a:latin typeface="Cambria Math" panose="02040503050406030204" pitchFamily="18" charset="0"/>
                            </a:rPr>
                            <m:t>̂</m:t>
                          </m:r>
                        </m:lim>
                      </m:limUpp>
                    </m:e>
                    <m:sub>
                      <m:r>
                        <a:rPr xmlns:a="http://schemas.openxmlformats.org/drawingml/2006/main" sz="5350" i="1">
                          <a:solidFill>
                            <a:srgbClr val="000000"/>
                          </a:solidFill>
                          <a:latin typeface="Cambria Math" panose="02040503050406030204" pitchFamily="18" charset="0"/>
                        </a:rPr>
                        <m:t>k</m:t>
                      </m:r>
                      <m:r>
                        <a:rPr xmlns:a="http://schemas.openxmlformats.org/drawingml/2006/main" sz="5350" i="1">
                          <a:solidFill>
                            <a:srgbClr val="000000"/>
                          </a:solidFill>
                          <a:latin typeface="Cambria Math" panose="02040503050406030204" pitchFamily="18" charset="0"/>
                        </a:rPr>
                        <m:t>U</m:t>
                      </m:r>
                    </m:sub>
                    <m:sup>
                      <m:r>
                        <a:rPr xmlns:a="http://schemas.openxmlformats.org/drawingml/2006/main" sz="5350" i="1">
                          <a:solidFill>
                            <a:srgbClr val="000000"/>
                          </a:solidFill>
                          <a:latin typeface="Cambria Math" panose="02040503050406030204" pitchFamily="18" charset="0"/>
                        </a:rPr>
                        <m:t>2</m:t>
                      </m:r>
                      <m:r>
                        <a:rPr xmlns:a="http://schemas.openxmlformats.org/drawingml/2006/main" sz="5350" i="1">
                          <a:solidFill>
                            <a:srgbClr val="000000"/>
                          </a:solidFill>
                          <a:latin typeface="Cambria Math" panose="02040503050406030204" pitchFamily="18" charset="0"/>
                        </a:rPr>
                        <m:t>x</m:t>
                      </m:r>
                      <m:r>
                        <a:rPr xmlns:a="http://schemas.openxmlformats.org/drawingml/2006/main" sz="5350" i="1">
                          <a:solidFill>
                            <a:srgbClr val="000000"/>
                          </a:solidFill>
                          <a:latin typeface="Cambria Math" panose="02040503050406030204" pitchFamily="18" charset="0"/>
                        </a:rPr>
                        <m:t>2</m:t>
                      </m:r>
                    </m:sup>
                  </m:sSubSup>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k</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o</m:t>
                  </m:r>
                  <m:r>
                    <a:rPr xmlns:a="http://schemas.openxmlformats.org/drawingml/2006/main" sz="5350" i="1">
                      <a:solidFill>
                        <a:srgbClr val="000000"/>
                      </a:solidFill>
                      <a:latin typeface="Cambria Math" panose="02040503050406030204" pitchFamily="18" charset="0"/>
                    </a:rPr>
                    <m:t>s</m:t>
                  </m:r>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k</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r</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U</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o</m:t>
                  </m:r>
                  <m:r>
                    <a:rPr xmlns:a="http://schemas.openxmlformats.org/drawingml/2006/main" sz="5350" i="1">
                      <a:solidFill>
                        <a:srgbClr val="000000"/>
                      </a:solidFill>
                      <a:latin typeface="Cambria Math" panose="02040503050406030204" pitchFamily="18" charset="0"/>
                    </a:rPr>
                    <m:t>s</m:t>
                  </m:r>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U</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r</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oMath>
              </m:oMathPara>
            </a14:m>
          </a:p>
          <a:p>
            <a:pPr marL="560831" indent="-560831" defTabSz="2243271">
              <a:spcBef>
                <a:spcPts val="4100"/>
              </a:spcBef>
              <a:defRPr sz="4416"/>
            </a:pPr>
            <a:r>
              <a:t>Use potential outcome and add a zero</a:t>
            </a:r>
            <a:br/>
            <a:br/>
            <a14:m>
              <m:oMath>
                <m:sSubSup>
                  <m:e>
                    <m:limUpp>
                      <m:e>
                        <m:r>
                          <a:rPr xmlns:a="http://schemas.openxmlformats.org/drawingml/2006/main" sz="5100" i="1">
                            <a:solidFill>
                              <a:srgbClr val="000000"/>
                            </a:solidFill>
                            <a:latin typeface="Cambria Math" panose="02040503050406030204" pitchFamily="18" charset="0"/>
                          </a:rPr>
                          <m:t>δ</m:t>
                        </m:r>
                      </m:e>
                      <m:lim>
                        <m:r>
                          <a:rPr xmlns:a="http://schemas.openxmlformats.org/drawingml/2006/main" sz="5100" i="1">
                            <a:solidFill>
                              <a:srgbClr val="000000"/>
                            </a:solidFill>
                            <a:latin typeface="Cambria Math" panose="02040503050406030204" pitchFamily="18" charset="0"/>
                          </a:rPr>
                          <m:t>̂</m:t>
                        </m:r>
                      </m:lim>
                    </m:limUpp>
                  </m:e>
                  <m:sub>
                    <m:r>
                      <a:rPr xmlns:a="http://schemas.openxmlformats.org/drawingml/2006/main" sz="5100" i="1">
                        <a:solidFill>
                          <a:srgbClr val="000000"/>
                        </a:solidFill>
                        <a:latin typeface="Cambria Math" panose="02040503050406030204" pitchFamily="18" charset="0"/>
                      </a:rPr>
                      <m:t>k</m:t>
                    </m:r>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2</m:t>
                    </m:r>
                    <m:r>
                      <a:rPr xmlns:a="http://schemas.openxmlformats.org/drawingml/2006/main" sz="5100" i="1">
                        <a:solidFill>
                          <a:srgbClr val="000000"/>
                        </a:solidFill>
                        <a:latin typeface="Cambria Math" panose="02040503050406030204" pitchFamily="18" charset="0"/>
                      </a:rPr>
                      <m:t>x</m:t>
                    </m:r>
                    <m:r>
                      <a:rPr xmlns:a="http://schemas.openxmlformats.org/drawingml/2006/main" sz="5100" i="1">
                        <a:solidFill>
                          <a:srgbClr val="000000"/>
                        </a:solidFill>
                        <a:latin typeface="Cambria Math" panose="02040503050406030204" pitchFamily="18" charset="0"/>
                      </a:rPr>
                      <m:t>2</m:t>
                    </m:r>
                  </m:sup>
                </m:sSubSup>
                <m:r>
                  <a:rPr xmlns:a="http://schemas.openxmlformats.org/drawingml/2006/main" sz="5100" i="1">
                    <a:solidFill>
                      <a:srgbClr val="000000"/>
                    </a:solidFill>
                    <a:latin typeface="Cambria Math" panose="02040503050406030204" pitchFamily="18" charset="0"/>
                  </a:rPr>
                  <m:t>=</m:t>
                </m:r>
                <m:limLow>
                  <m:e>
                    <m:limLow>
                      <m:e>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k</m:t>
                            </m:r>
                          </m:sub>
                          <m:sup>
                            <m:r>
                              <a:rPr xmlns:a="http://schemas.openxmlformats.org/drawingml/2006/main" sz="5100" i="1">
                                <a:solidFill>
                                  <a:srgbClr val="000000"/>
                                </a:solidFill>
                                <a:latin typeface="Cambria Math" panose="02040503050406030204" pitchFamily="18" charset="0"/>
                              </a:rPr>
                              <m:t>1</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o</m:t>
                        </m:r>
                        <m:r>
                          <a:rPr xmlns:a="http://schemas.openxmlformats.org/drawingml/2006/main" sz="5100" i="1">
                            <a:solidFill>
                              <a:srgbClr val="000000"/>
                            </a:solidFill>
                            <a:latin typeface="Cambria Math" panose="02040503050406030204" pitchFamily="18" charset="0"/>
                          </a:rPr>
                          <m:t>s</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k</m:t>
                            </m:r>
                          </m:sub>
                          <m:sup>
                            <m:r>
                              <a:rPr xmlns:a="http://schemas.openxmlformats.org/drawingml/2006/main" sz="5100" i="1">
                                <a:solidFill>
                                  <a:srgbClr val="000000"/>
                                </a:solidFill>
                                <a:latin typeface="Cambria Math" panose="02040503050406030204" pitchFamily="18" charset="0"/>
                              </a:rPr>
                              <m:t>0</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r</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0</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o</m:t>
                        </m:r>
                        <m:r>
                          <a:rPr xmlns:a="http://schemas.openxmlformats.org/drawingml/2006/main" sz="5100" i="1">
                            <a:solidFill>
                              <a:srgbClr val="000000"/>
                            </a:solidFill>
                            <a:latin typeface="Cambria Math" panose="02040503050406030204" pitchFamily="18" charset="0"/>
                          </a:rPr>
                          <m:t>s</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0</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r</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e>
                      <m:lim>
                        <m:r>
                          <a:rPr xmlns:a="http://schemas.openxmlformats.org/drawingml/2006/main" sz="5100" i="1">
                            <a:solidFill>
                              <a:srgbClr val="000000"/>
                            </a:solidFill>
                            <a:latin typeface="Cambria Math" panose="02040503050406030204" pitchFamily="18" charset="0"/>
                          </a:rPr>
                          <m:t>⏟</m:t>
                        </m:r>
                      </m:lim>
                    </m:limLow>
                  </m:e>
                  <m:lim>
                    <m:r>
                      <m:rPr>
                        <m:nor/>
                      </m:rPr>
                      <a:rPr xmlns:a="http://schemas.openxmlformats.org/drawingml/2006/main" sz="5100" i="1">
                        <a:solidFill>
                          <a:srgbClr val="000000"/>
                        </a:solidFill>
                        <a:latin typeface="Cambria Math" panose="02040503050406030204" pitchFamily="18" charset="0"/>
                      </a:rPr>
                      <m:t>Switching Equation</m:t>
                    </m:r>
                  </m:lim>
                </m:limLow>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0</m:t>
                </m:r>
              </m:oMath>
            </a14:m>
            <a:br/>
            <a:br/>
            <a:r>
              <a:t>                                      </a:t>
            </a:r>
            <a14:m>
              <m:oMath>
                <m:limLow>
                  <m:e>
                    <m:limLow>
                      <m:e>
                        <m:r>
                          <a:rPr xmlns:a="http://schemas.openxmlformats.org/drawingml/2006/main" sz="5250" i="1">
                            <a:solidFill>
                              <a:srgbClr val="000000"/>
                            </a:solidFill>
                            <a:latin typeface="Cambria Math" panose="02040503050406030204" pitchFamily="18" charset="0"/>
                          </a:rPr>
                          <m:t>E</m:t>
                        </m:r>
                        <m:r>
                          <a:rPr xmlns:a="http://schemas.openxmlformats.org/drawingml/2006/main" sz="5250" i="1">
                            <a:solidFill>
                              <a:srgbClr val="000000"/>
                            </a:solidFill>
                            <a:latin typeface="Cambria Math" panose="02040503050406030204" pitchFamily="18" charset="0"/>
                          </a:rPr>
                          <m:t>[</m:t>
                        </m:r>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k</m:t>
                            </m:r>
                          </m:sub>
                          <m:sup>
                            <m:r>
                              <a:rPr xmlns:a="http://schemas.openxmlformats.org/drawingml/2006/main" sz="5250" i="1">
                                <a:solidFill>
                                  <a:srgbClr val="000000"/>
                                </a:solidFill>
                                <a:latin typeface="Cambria Math" panose="02040503050406030204" pitchFamily="18" charset="0"/>
                              </a:rPr>
                              <m:t>0</m:t>
                            </m:r>
                          </m:sup>
                        </m:sSubSup>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P</m:t>
                        </m:r>
                        <m:r>
                          <a:rPr xmlns:a="http://schemas.openxmlformats.org/drawingml/2006/main" sz="5250" i="1">
                            <a:solidFill>
                              <a:srgbClr val="000000"/>
                            </a:solidFill>
                            <a:latin typeface="Cambria Math" panose="02040503050406030204" pitchFamily="18" charset="0"/>
                          </a:rPr>
                          <m:t>o</m:t>
                        </m:r>
                        <m:r>
                          <a:rPr xmlns:a="http://schemas.openxmlformats.org/drawingml/2006/main" sz="5250" i="1">
                            <a:solidFill>
                              <a:srgbClr val="000000"/>
                            </a:solidFill>
                            <a:latin typeface="Cambria Math" panose="02040503050406030204" pitchFamily="18" charset="0"/>
                          </a:rPr>
                          <m:t>s</m:t>
                        </m:r>
                        <m:r>
                          <a:rPr xmlns:a="http://schemas.openxmlformats.org/drawingml/2006/main" sz="5250" i="1">
                            <a:solidFill>
                              <a:srgbClr val="000000"/>
                            </a:solidFill>
                            <a:latin typeface="Cambria Math" panose="02040503050406030204" pitchFamily="18" charset="0"/>
                          </a:rPr>
                          <m:t>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E</m:t>
                        </m:r>
                        <m:r>
                          <a:rPr xmlns:a="http://schemas.openxmlformats.org/drawingml/2006/main" sz="5250" i="1">
                            <a:solidFill>
                              <a:srgbClr val="000000"/>
                            </a:solidFill>
                            <a:latin typeface="Cambria Math" panose="02040503050406030204" pitchFamily="18" charset="0"/>
                          </a:rPr>
                          <m:t>[</m:t>
                        </m:r>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k</m:t>
                            </m:r>
                          </m:sub>
                          <m:sup>
                            <m:r>
                              <a:rPr xmlns:a="http://schemas.openxmlformats.org/drawingml/2006/main" sz="5250" i="1">
                                <a:solidFill>
                                  <a:srgbClr val="000000"/>
                                </a:solidFill>
                                <a:latin typeface="Cambria Math" panose="02040503050406030204" pitchFamily="18" charset="0"/>
                              </a:rPr>
                              <m:t>0</m:t>
                            </m:r>
                          </m:sup>
                        </m:sSubSup>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P</m:t>
                        </m:r>
                        <m:r>
                          <a:rPr xmlns:a="http://schemas.openxmlformats.org/drawingml/2006/main" sz="5250" i="1">
                            <a:solidFill>
                              <a:srgbClr val="000000"/>
                            </a:solidFill>
                            <a:latin typeface="Cambria Math" panose="02040503050406030204" pitchFamily="18" charset="0"/>
                          </a:rPr>
                          <m:t>o</m:t>
                        </m:r>
                        <m:r>
                          <a:rPr xmlns:a="http://schemas.openxmlformats.org/drawingml/2006/main" sz="5250" i="1">
                            <a:solidFill>
                              <a:srgbClr val="000000"/>
                            </a:solidFill>
                            <a:latin typeface="Cambria Math" panose="02040503050406030204" pitchFamily="18" charset="0"/>
                          </a:rPr>
                          <m:t>s</m:t>
                        </m:r>
                        <m:r>
                          <a:rPr xmlns:a="http://schemas.openxmlformats.org/drawingml/2006/main" sz="5250" i="1">
                            <a:solidFill>
                              <a:srgbClr val="000000"/>
                            </a:solidFill>
                            <a:latin typeface="Cambria Math" panose="02040503050406030204" pitchFamily="18" charset="0"/>
                          </a:rPr>
                          <m:t>t</m:t>
                        </m:r>
                        <m:r>
                          <a:rPr xmlns:a="http://schemas.openxmlformats.org/drawingml/2006/main" sz="5250" i="1">
                            <a:solidFill>
                              <a:srgbClr val="000000"/>
                            </a:solidFill>
                            <a:latin typeface="Cambria Math" panose="02040503050406030204" pitchFamily="18" charset="0"/>
                          </a:rPr>
                          <m:t>]</m:t>
                        </m:r>
                      </m:e>
                      <m:lim>
                        <m:r>
                          <a:rPr xmlns:a="http://schemas.openxmlformats.org/drawingml/2006/main" sz="5250" i="1">
                            <a:solidFill>
                              <a:srgbClr val="000000"/>
                            </a:solidFill>
                            <a:latin typeface="Cambria Math" panose="02040503050406030204" pitchFamily="18" charset="0"/>
                          </a:rPr>
                          <m:t>⏟</m:t>
                        </m:r>
                      </m:lim>
                    </m:limLow>
                  </m:e>
                  <m:lim>
                    <m:r>
                      <m:rPr>
                        <m:nor/>
                      </m:rPr>
                      <a:rPr xmlns:a="http://schemas.openxmlformats.org/drawingml/2006/main" sz="5250" i="1">
                        <a:solidFill>
                          <a:srgbClr val="000000"/>
                        </a:solidFill>
                        <a:latin typeface="Cambria Math" panose="02040503050406030204" pitchFamily="18" charset="0"/>
                      </a:rPr>
                      <m:t>equals 0</m:t>
                    </m:r>
                  </m:lim>
                </m:limLow>
              </m:oMath>
            </a14:m>
            <a:endParaRPr sz="480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Estimator"/>
          <p:cNvSpPr txBox="1"/>
          <p:nvPr>
            <p:ph type="title"/>
          </p:nvPr>
        </p:nvSpPr>
        <p:spPr>
          <a:prstGeom prst="rect">
            <a:avLst/>
          </a:prstGeom>
        </p:spPr>
        <p:txBody>
          <a:bodyPr/>
          <a:lstStyle/>
          <a:p>
            <a:pPr/>
            <a:r>
              <a:t>Estimator</a:t>
            </a:r>
          </a:p>
        </p:txBody>
      </p:sp>
      <p:sp>
        <p:nvSpPr>
          <p:cNvPr id="215"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16" name="We can rearrange to get ATT and Parallel Trends Assumption"/>
          <p:cNvSpPr txBox="1"/>
          <p:nvPr>
            <p:ph type="body" idx="1"/>
          </p:nvPr>
        </p:nvSpPr>
        <p:spPr>
          <a:prstGeom prst="rect">
            <a:avLst/>
          </a:prstGeom>
        </p:spPr>
        <p:txBody>
          <a:bodyPr/>
          <a:lstStyle/>
          <a:p>
            <a:pPr/>
            <a14:m>
              <m:oMathPara>
                <m:oMathParaPr>
                  <m:jc m:val="left"/>
                </m:oMathParaPr>
                <m:oMath>
                  <m:sSubSup>
                    <m:e>
                      <m:limUpp>
                        <m:e>
                          <m:r>
                            <a:rPr xmlns:a="http://schemas.openxmlformats.org/drawingml/2006/main" sz="4600" i="1">
                              <a:solidFill>
                                <a:srgbClr val="000000"/>
                              </a:solidFill>
                              <a:latin typeface="Cambria Math" panose="02040503050406030204" pitchFamily="18" charset="0"/>
                            </a:rPr>
                            <m:t>δ</m:t>
                          </m:r>
                        </m:e>
                        <m:lim>
                          <m:r>
                            <a:rPr xmlns:a="http://schemas.openxmlformats.org/drawingml/2006/main" sz="4600" i="1">
                              <a:solidFill>
                                <a:srgbClr val="000000"/>
                              </a:solidFill>
                              <a:latin typeface="Cambria Math" panose="02040503050406030204" pitchFamily="18" charset="0"/>
                            </a:rPr>
                            <m:t>̂</m:t>
                          </m:r>
                        </m:lim>
                      </m:limUpp>
                    </m:e>
                    <m:sub>
                      <m:r>
                        <a:rPr xmlns:a="http://schemas.openxmlformats.org/drawingml/2006/main" sz="4600" i="1">
                          <a:solidFill>
                            <a:srgbClr val="000000"/>
                          </a:solidFill>
                          <a:latin typeface="Cambria Math" panose="02040503050406030204" pitchFamily="18" charset="0"/>
                        </a:rPr>
                        <m:t>k</m:t>
                      </m:r>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2</m:t>
                      </m:r>
                      <m:r>
                        <a:rPr xmlns:a="http://schemas.openxmlformats.org/drawingml/2006/main" sz="4600" i="1">
                          <a:solidFill>
                            <a:srgbClr val="000000"/>
                          </a:solidFill>
                          <a:latin typeface="Cambria Math" panose="02040503050406030204" pitchFamily="18" charset="0"/>
                        </a:rPr>
                        <m:t>x</m:t>
                      </m:r>
                      <m:r>
                        <a:rPr xmlns:a="http://schemas.openxmlformats.org/drawingml/2006/main" sz="4600" i="1">
                          <a:solidFill>
                            <a:srgbClr val="000000"/>
                          </a:solidFill>
                          <a:latin typeface="Cambria Math" panose="02040503050406030204" pitchFamily="18" charset="0"/>
                        </a:rPr>
                        <m:t>2</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1</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oMath>
              </m:oMathPara>
            </a14:m>
          </a:p>
          <a:p>
            <a:pPr/>
            <a:r>
              <a:t>We can rearrange to get ATT and Parallel Trends Assumption</a:t>
            </a:r>
          </a:p>
          <a:p>
            <a:pPr/>
            <a14:m>
              <m:oMath>
                <m:sSubSup>
                  <m:e>
                    <m:limUpp>
                      <m:e>
                        <m:r>
                          <a:rPr xmlns:a="http://schemas.openxmlformats.org/drawingml/2006/main" sz="5650" i="1">
                            <a:solidFill>
                              <a:srgbClr val="000000"/>
                            </a:solidFill>
                            <a:latin typeface="Cambria Math" panose="02040503050406030204" pitchFamily="18" charset="0"/>
                          </a:rPr>
                          <m:t>δ</m:t>
                        </m:r>
                      </m:e>
                      <m:lim>
                        <m:r>
                          <a:rPr xmlns:a="http://schemas.openxmlformats.org/drawingml/2006/main" sz="5650" i="1">
                            <a:solidFill>
                              <a:srgbClr val="000000"/>
                            </a:solidFill>
                            <a:latin typeface="Cambria Math" panose="02040503050406030204" pitchFamily="18" charset="0"/>
                          </a:rPr>
                          <m:t>̂</m:t>
                        </m:r>
                      </m:lim>
                    </m:limUpp>
                  </m:e>
                  <m:sub>
                    <m:r>
                      <a:rPr xmlns:a="http://schemas.openxmlformats.org/drawingml/2006/main" sz="5650" i="1">
                        <a:solidFill>
                          <a:srgbClr val="000000"/>
                        </a:solidFill>
                        <a:latin typeface="Cambria Math" panose="02040503050406030204" pitchFamily="18" charset="0"/>
                      </a:rPr>
                      <m:t>k</m:t>
                    </m:r>
                    <m:r>
                      <a:rPr xmlns:a="http://schemas.openxmlformats.org/drawingml/2006/main" sz="5650" i="1">
                        <a:solidFill>
                          <a:srgbClr val="000000"/>
                        </a:solidFill>
                        <a:latin typeface="Cambria Math" panose="02040503050406030204" pitchFamily="18" charset="0"/>
                      </a:rPr>
                      <m:t>U</m:t>
                    </m:r>
                  </m:sub>
                  <m:sup>
                    <m:r>
                      <a:rPr xmlns:a="http://schemas.openxmlformats.org/drawingml/2006/main" sz="5650" i="1">
                        <a:solidFill>
                          <a:srgbClr val="000000"/>
                        </a:solidFill>
                        <a:latin typeface="Cambria Math" panose="02040503050406030204" pitchFamily="18" charset="0"/>
                      </a:rPr>
                      <m:t>2</m:t>
                    </m:r>
                    <m:r>
                      <a:rPr xmlns:a="http://schemas.openxmlformats.org/drawingml/2006/main" sz="5650" i="1">
                        <a:solidFill>
                          <a:srgbClr val="000000"/>
                        </a:solidFill>
                        <a:latin typeface="Cambria Math" panose="02040503050406030204" pitchFamily="18" charset="0"/>
                      </a:rPr>
                      <m:t>x</m:t>
                    </m:r>
                    <m:r>
                      <a:rPr xmlns:a="http://schemas.openxmlformats.org/drawingml/2006/main" sz="5650" i="1">
                        <a:solidFill>
                          <a:srgbClr val="000000"/>
                        </a:solidFill>
                        <a:latin typeface="Cambria Math" panose="02040503050406030204" pitchFamily="18" charset="0"/>
                      </a:rPr>
                      <m:t>2</m:t>
                    </m:r>
                  </m:sup>
                </m:sSubSup>
                <m:r>
                  <a:rPr xmlns:a="http://schemas.openxmlformats.org/drawingml/2006/main" sz="5650" i="1">
                    <a:solidFill>
                      <a:srgbClr val="000000"/>
                    </a:solidFill>
                    <a:latin typeface="Cambria Math" panose="02040503050406030204" pitchFamily="18" charset="0"/>
                  </a:rPr>
                  <m:t>=</m:t>
                </m:r>
                <m:limLow>
                  <m:e>
                    <m:limLow>
                      <m:e>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k</m:t>
                            </m:r>
                          </m:sub>
                          <m:sup>
                            <m:r>
                              <a:rPr xmlns:a="http://schemas.openxmlformats.org/drawingml/2006/main" sz="5650" i="1">
                                <a:solidFill>
                                  <a:srgbClr val="000000"/>
                                </a:solidFill>
                                <a:latin typeface="Cambria Math" panose="02040503050406030204" pitchFamily="18" charset="0"/>
                              </a:rPr>
                              <m:t>1</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k</m:t>
                            </m:r>
                          </m:sub>
                          <m:sup>
                            <m:r>
                              <a:rPr xmlns:a="http://schemas.openxmlformats.org/drawingml/2006/main" sz="5650" i="1">
                                <a:solidFill>
                                  <a:srgbClr val="000000"/>
                                </a:solidFill>
                                <a:latin typeface="Cambria Math" panose="02040503050406030204" pitchFamily="18" charset="0"/>
                              </a:rPr>
                              <m:t>0</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e>
                      <m:lim>
                        <m:r>
                          <a:rPr xmlns:a="http://schemas.openxmlformats.org/drawingml/2006/main" sz="5650" i="1">
                            <a:solidFill>
                              <a:srgbClr val="000000"/>
                            </a:solidFill>
                            <a:latin typeface="Cambria Math" panose="02040503050406030204" pitchFamily="18" charset="0"/>
                          </a:rPr>
                          <m:t>⏟</m:t>
                        </m:r>
                      </m:lim>
                    </m:limLow>
                  </m:e>
                  <m:lim>
                    <m:r>
                      <m:rPr>
                        <m:nor/>
                      </m:rPr>
                      <a:rPr xmlns:a="http://schemas.openxmlformats.org/drawingml/2006/main" sz="5650" i="1">
                        <a:solidFill>
                          <a:srgbClr val="000000"/>
                        </a:solidFill>
                        <a:latin typeface="Cambria Math" panose="02040503050406030204" pitchFamily="18" charset="0"/>
                      </a:rPr>
                      <m:t>ATT</m:t>
                    </m:r>
                  </m:lim>
                </m:limLow>
              </m:oMath>
            </a14:m>
            <a:br/>
            <a:br/>
            <a:r>
              <a:t>          </a:t>
            </a:r>
            <a14:m>
              <m:oMath>
                <m:r>
                  <a:rPr xmlns:a="http://schemas.openxmlformats.org/drawingml/2006/main" sz="5700" i="1">
                    <a:solidFill>
                      <a:srgbClr val="000000"/>
                    </a:solidFill>
                    <a:latin typeface="Cambria Math" panose="02040503050406030204" pitchFamily="18" charset="0"/>
                  </a:rPr>
                  <m:t>+</m:t>
                </m:r>
                <m:limLow>
                  <m:e>
                    <m:limLow>
                      <m:e>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k</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k</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U</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U</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m:t>
                        </m:r>
                      </m:lim>
                    </m:limLow>
                  </m:e>
                  <m:lim>
                    <m:r>
                      <m:rPr>
                        <m:nor/>
                      </m:rPr>
                      <a:rPr xmlns:a="http://schemas.openxmlformats.org/drawingml/2006/main" sz="5700" i="1">
                        <a:solidFill>
                          <a:srgbClr val="000000"/>
                        </a:solidFill>
                        <a:latin typeface="Cambria Math" panose="02040503050406030204" pitchFamily="18" charset="0"/>
                      </a:rPr>
                      <m:t>Non-Parallel Trends Bias in 2x2 Case</m:t>
                    </m:r>
                  </m:lim>
                </m:limLow>
              </m:oMath>
            </a14: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Estimator"/>
          <p:cNvSpPr txBox="1"/>
          <p:nvPr>
            <p:ph type="title"/>
          </p:nvPr>
        </p:nvSpPr>
        <p:spPr>
          <a:prstGeom prst="rect">
            <a:avLst/>
          </a:prstGeom>
        </p:spPr>
        <p:txBody>
          <a:bodyPr/>
          <a:lstStyle/>
          <a:p>
            <a:pPr/>
            <a:r>
              <a:t>Estimator</a:t>
            </a:r>
          </a:p>
        </p:txBody>
      </p:sp>
      <p:sp>
        <p:nvSpPr>
          <p:cNvPr id="21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20" name="Let’s decompose the second term"/>
          <p:cNvSpPr txBox="1"/>
          <p:nvPr>
            <p:ph type="body" idx="1"/>
          </p:nvPr>
        </p:nvSpPr>
        <p:spPr>
          <a:prstGeom prst="rect">
            <a:avLst/>
          </a:prstGeom>
        </p:spPr>
        <p:txBody>
          <a:bodyPr/>
          <a:lstStyle/>
          <a:p>
            <a:pPr marL="505968" indent="-505968" defTabSz="2023821">
              <a:spcBef>
                <a:spcPts val="3700"/>
              </a:spcBef>
              <a:defRPr sz="3984"/>
            </a:pPr>
            <a:r>
              <a:t>Let’s decompose the second term</a:t>
            </a:r>
          </a:p>
          <a:p>
            <a:pPr lvl="1" marL="1011936" indent="-505968" defTabSz="2023821">
              <a:spcBef>
                <a:spcPts val="3700"/>
              </a:spcBef>
              <a:defRPr sz="3984"/>
            </a:pPr>
            <a14:m>
              <m:oMath>
                <m:sSubSup>
                  <m:e>
                    <m:limUpp>
                      <m:e>
                        <m:r>
                          <a:rPr xmlns:a="http://schemas.openxmlformats.org/drawingml/2006/main" sz="4800" i="1">
                            <a:solidFill>
                              <a:srgbClr val="000000"/>
                            </a:solidFill>
                            <a:latin typeface="Cambria Math" panose="02040503050406030204" pitchFamily="18" charset="0"/>
                          </a:rPr>
                          <m:t>δ</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k</m:t>
                    </m:r>
                    <m:r>
                      <a:rPr xmlns:a="http://schemas.openxmlformats.org/drawingml/2006/main" sz="4800" i="1">
                        <a:solidFill>
                          <a:srgbClr val="000000"/>
                        </a:solidFill>
                        <a:latin typeface="Cambria Math" panose="02040503050406030204" pitchFamily="18" charset="0"/>
                      </a:rPr>
                      <m:t>U</m:t>
                    </m:r>
                  </m:sub>
                  <m:sup>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2</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P</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B</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s</m:t>
                </m:r>
              </m:oMath>
            </a14:m>
            <a:br/>
            <a:br/>
            <a:br/>
            <a:r>
              <a:t>      </a:t>
            </a:r>
            <a14:m>
              <m:oMath>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A</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m:t>
                </m:r>
                <m:limLow>
                  <m:e>
                    <m:limLow>
                      <m:e>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k</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o</m:t>
                        </m:r>
                        <m:r>
                          <a:rPr xmlns:a="http://schemas.openxmlformats.org/drawingml/2006/main" sz="4750" i="1">
                            <a:solidFill>
                              <a:srgbClr val="000000"/>
                            </a:solidFill>
                            <a:latin typeface="Cambria Math" panose="02040503050406030204" pitchFamily="18" charset="0"/>
                          </a:rPr>
                          <m:t>s</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k</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r</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U</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o</m:t>
                        </m:r>
                        <m:r>
                          <a:rPr xmlns:a="http://schemas.openxmlformats.org/drawingml/2006/main" sz="4750" i="1">
                            <a:solidFill>
                              <a:srgbClr val="000000"/>
                            </a:solidFill>
                            <a:latin typeface="Cambria Math" panose="02040503050406030204" pitchFamily="18" charset="0"/>
                          </a:rPr>
                          <m:t>s</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U</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r</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e>
                      <m:lim>
                        <m:r>
                          <a:rPr xmlns:a="http://schemas.openxmlformats.org/drawingml/2006/main" sz="4750" i="1">
                            <a:solidFill>
                              <a:srgbClr val="000000"/>
                            </a:solidFill>
                            <a:latin typeface="Cambria Math" panose="02040503050406030204" pitchFamily="18" charset="0"/>
                          </a:rPr>
                          <m:t>⏟</m:t>
                        </m:r>
                      </m:lim>
                    </m:limLow>
                  </m:e>
                  <m:lim>
                    <m:r>
                      <m:rPr>
                        <m:nor/>
                      </m:rPr>
                      <a:rPr xmlns:a="http://schemas.openxmlformats.org/drawingml/2006/main" sz="4750" i="1">
                        <a:solidFill>
                          <a:srgbClr val="000000"/>
                        </a:solidFill>
                        <a:latin typeface="Cambria Math" panose="02040503050406030204" pitchFamily="18" charset="0"/>
                      </a:rPr>
                      <m:t>Non-Parallel Trends Bias in 2x2 Case</m:t>
                    </m:r>
                  </m:lim>
                </m:limLow>
              </m:oMath>
            </a14:m>
            <a:br/>
            <a:br/>
            <a:br/>
            <a:r>
              <a:t>      </a:t>
            </a:r>
            <a14:m>
              <m:oMath>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A</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limLow>
                  <m:e>
                    <m:limLow>
                      <m:e>
                        <m:limLow>
                          <m:e>
                            <m:limLow>
                              <m:e>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m:t>
                                </m:r>
                              </m:lim>
                            </m:limLow>
                          </m:e>
                          <m:lim>
                            <m:r>
                              <m:rPr>
                                <m:nor/>
                              </m:rPr>
                              <a:rPr xmlns:a="http://schemas.openxmlformats.org/drawingml/2006/main" sz="4600" i="1">
                                <a:solidFill>
                                  <a:srgbClr val="000000"/>
                                </a:solidFill>
                                <a:latin typeface="Cambria Math" panose="02040503050406030204" pitchFamily="18" charset="0"/>
                              </a:rPr>
                              <m:t>Counterfactual</m:t>
                            </m:r>
                          </m:lim>
                        </m:limLow>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m:t>
                        </m:r>
                      </m:lim>
                    </m:limLow>
                  </m:e>
                  <m:lim>
                    <m:r>
                      <m:rPr>
                        <m:nor/>
                      </m:rPr>
                      <a:rPr xmlns:a="http://schemas.openxmlformats.org/drawingml/2006/main" sz="4600" i="1">
                        <a:solidFill>
                          <a:srgbClr val="000000"/>
                        </a:solidFill>
                        <a:latin typeface="Cambria Math" panose="02040503050406030204" pitchFamily="18" charset="0"/>
                      </a:rPr>
                      <m:t>Treatment Trends</m:t>
                    </m:r>
                  </m:lim>
                </m:limLow>
                <m:r>
                  <a:rPr xmlns:a="http://schemas.openxmlformats.org/drawingml/2006/main" sz="4600" i="1">
                    <a:solidFill>
                      <a:srgbClr val="000000"/>
                    </a:solidFill>
                    <a:latin typeface="Cambria Math" panose="02040503050406030204" pitchFamily="18" charset="0"/>
                  </a:rPr>
                  <m:t>-</m:t>
                </m:r>
                <m:limLow>
                  <m:e>
                    <m:limLow>
                      <m:e>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m:t>
                        </m:r>
                      </m:lim>
                    </m:limLow>
                  </m:e>
                  <m:lim>
                    <m:r>
                      <m:rPr>
                        <m:nor/>
                      </m:rPr>
                      <a:rPr xmlns:a="http://schemas.openxmlformats.org/drawingml/2006/main" sz="4600" i="1">
                        <a:solidFill>
                          <a:srgbClr val="000000"/>
                        </a:solidFill>
                        <a:latin typeface="Cambria Math" panose="02040503050406030204" pitchFamily="18" charset="0"/>
                      </a:rPr>
                      <m:t>Control Trend</m:t>
                    </m:r>
                  </m:lim>
                </m:limLow>
              </m:oMath>
            </a14:m>
            <a:endParaRPr sz="4800"/>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Estimator"/>
          <p:cNvSpPr txBox="1"/>
          <p:nvPr>
            <p:ph type="title"/>
          </p:nvPr>
        </p:nvSpPr>
        <p:spPr>
          <a:prstGeom prst="rect">
            <a:avLst/>
          </a:prstGeom>
        </p:spPr>
        <p:txBody>
          <a:bodyPr/>
          <a:lstStyle/>
          <a:p>
            <a:pPr/>
            <a:r>
              <a:t>Estimator</a:t>
            </a:r>
          </a:p>
        </p:txBody>
      </p:sp>
      <p:sp>
        <p:nvSpPr>
          <p:cNvPr id="22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24" name="If trends are not the same between treatment and control…"/>
          <p:cNvSpPr txBox="1"/>
          <p:nvPr>
            <p:ph type="body" idx="1"/>
          </p:nvPr>
        </p:nvSpPr>
        <p:spPr>
          <a:prstGeom prst="rect">
            <a:avLst/>
          </a:prstGeom>
        </p:spPr>
        <p:txBody>
          <a:bodyPr/>
          <a:lstStyle/>
          <a:p>
            <a:pPr marL="548639" indent="-548639" defTabSz="2194505">
              <a:spcBef>
                <a:spcPts val="4000"/>
              </a:spcBef>
              <a:defRPr sz="4319"/>
            </a:pPr>
            <a:r>
              <a:t>If trends are not the same between treatment and control</a:t>
            </a:r>
          </a:p>
          <a:p>
            <a:pPr lvl="1" marL="1097279" indent="-548639" defTabSz="2194505">
              <a:spcBef>
                <a:spcPts val="4000"/>
              </a:spcBef>
              <a:defRPr sz="4319"/>
            </a:pPr>
            <a14:m>
              <m:oMathPara>
                <m:oMathParaPr>
                  <m:jc m:val="left"/>
                </m:oMathParaPr>
                <m:oMath>
                  <m:sSubSup>
                    <m:e>
                      <m:limUpp>
                        <m:e>
                          <m:r>
                            <a:rPr xmlns:a="http://schemas.openxmlformats.org/drawingml/2006/main" sz="5200" i="1">
                              <a:solidFill>
                                <a:srgbClr val="000000"/>
                              </a:solidFill>
                              <a:latin typeface="Cambria Math" panose="02040503050406030204" pitchFamily="18" charset="0"/>
                            </a:rPr>
                            <m:t>δ</m:t>
                          </m:r>
                        </m:e>
                        <m:lim>
                          <m:r>
                            <a:rPr xmlns:a="http://schemas.openxmlformats.org/drawingml/2006/main" sz="5200" i="1">
                              <a:solidFill>
                                <a:srgbClr val="000000"/>
                              </a:solidFill>
                              <a:latin typeface="Cambria Math" panose="02040503050406030204" pitchFamily="18" charset="0"/>
                            </a:rPr>
                            <m:t>̂</m:t>
                          </m:r>
                        </m:lim>
                      </m:limUpp>
                    </m:e>
                    <m:sub>
                      <m:r>
                        <a:rPr xmlns:a="http://schemas.openxmlformats.org/drawingml/2006/main" sz="5200" i="1">
                          <a:solidFill>
                            <a:srgbClr val="000000"/>
                          </a:solidFill>
                          <a:latin typeface="Cambria Math" panose="02040503050406030204" pitchFamily="18" charset="0"/>
                        </a:rPr>
                        <m:t>k</m:t>
                      </m:r>
                      <m:r>
                        <a:rPr xmlns:a="http://schemas.openxmlformats.org/drawingml/2006/main" sz="5200" i="1">
                          <a:solidFill>
                            <a:srgbClr val="000000"/>
                          </a:solidFill>
                          <a:latin typeface="Cambria Math" panose="02040503050406030204" pitchFamily="18" charset="0"/>
                        </a:rPr>
                        <m:t>U</m:t>
                      </m:r>
                    </m:sub>
                    <m:sup>
                      <m:r>
                        <a:rPr xmlns:a="http://schemas.openxmlformats.org/drawingml/2006/main" sz="5200" i="1">
                          <a:solidFill>
                            <a:srgbClr val="000000"/>
                          </a:solidFill>
                          <a:latin typeface="Cambria Math" panose="02040503050406030204" pitchFamily="18" charset="0"/>
                        </a:rPr>
                        <m:t>2</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2</m:t>
                      </m:r>
                    </m:sup>
                  </m:sSub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o</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P</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r</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e</m:t>
                  </m:r>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r</m:t>
                  </m:r>
                  <m:r>
                    <a:rPr xmlns:a="http://schemas.openxmlformats.org/drawingml/2006/main" sz="5200" i="1">
                      <a:solidFill>
                        <a:srgbClr val="000000"/>
                      </a:solidFill>
                      <a:latin typeface="Cambria Math" panose="02040503050406030204" pitchFamily="18" charset="0"/>
                    </a:rPr>
                    <m:t>e</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d</m:t>
                  </m:r>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B</m:t>
                  </m:r>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s</m:t>
                  </m:r>
                </m:oMath>
              </m:oMathPara>
            </a14:m>
          </a:p>
          <a:p>
            <a:pPr marL="548639" indent="-548639" defTabSz="2194505">
              <a:spcBef>
                <a:spcPts val="4000"/>
              </a:spcBef>
              <a:defRPr sz="4319"/>
            </a:pPr>
            <a:r>
              <a:t>If trends are the same between treatment and control</a:t>
            </a:r>
          </a:p>
          <a:p>
            <a:pPr lvl="1" marL="1097279" indent="-548639" defTabSz="2194505">
              <a:spcBef>
                <a:spcPts val="4000"/>
              </a:spcBef>
              <a:defRPr sz="4319"/>
            </a:pPr>
            <a14:m>
              <m:oMath>
                <m:sSubSup>
                  <m:e>
                    <m:limUpp>
                      <m:e>
                        <m:r>
                          <a:rPr xmlns:a="http://schemas.openxmlformats.org/drawingml/2006/main" sz="5200" i="1">
                            <a:solidFill>
                              <a:srgbClr val="000000"/>
                            </a:solidFill>
                            <a:latin typeface="Cambria Math" panose="02040503050406030204" pitchFamily="18" charset="0"/>
                          </a:rPr>
                          <m:t>δ</m:t>
                        </m:r>
                      </m:e>
                      <m:lim>
                        <m:r>
                          <a:rPr xmlns:a="http://schemas.openxmlformats.org/drawingml/2006/main" sz="5200" i="1">
                            <a:solidFill>
                              <a:srgbClr val="000000"/>
                            </a:solidFill>
                            <a:latin typeface="Cambria Math" panose="02040503050406030204" pitchFamily="18" charset="0"/>
                          </a:rPr>
                          <m:t>̂</m:t>
                        </m:r>
                      </m:lim>
                    </m:limUpp>
                  </m:e>
                  <m:sub>
                    <m:r>
                      <a:rPr xmlns:a="http://schemas.openxmlformats.org/drawingml/2006/main" sz="5200" i="1">
                        <a:solidFill>
                          <a:srgbClr val="000000"/>
                        </a:solidFill>
                        <a:latin typeface="Cambria Math" panose="02040503050406030204" pitchFamily="18" charset="0"/>
                      </a:rPr>
                      <m:t>k</m:t>
                    </m:r>
                    <m:r>
                      <a:rPr xmlns:a="http://schemas.openxmlformats.org/drawingml/2006/main" sz="5200" i="1">
                        <a:solidFill>
                          <a:srgbClr val="000000"/>
                        </a:solidFill>
                        <a:latin typeface="Cambria Math" panose="02040503050406030204" pitchFamily="18" charset="0"/>
                      </a:rPr>
                      <m:t>U</m:t>
                    </m:r>
                  </m:sub>
                  <m:sup>
                    <m:r>
                      <a:rPr xmlns:a="http://schemas.openxmlformats.org/drawingml/2006/main" sz="5200" i="1">
                        <a:solidFill>
                          <a:srgbClr val="000000"/>
                        </a:solidFill>
                        <a:latin typeface="Cambria Math" panose="02040503050406030204" pitchFamily="18" charset="0"/>
                      </a:rPr>
                      <m:t>2</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2</m:t>
                    </m:r>
                  </m:sup>
                </m:sSub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oMath>
            </a14:m>
            <a:r>
              <a:t> and </a:t>
            </a:r>
            <a14:m>
              <m:oMath>
                <m:sSubSup>
                  <m:e>
                    <m:limUpp>
                      <m:e>
                        <m:r>
                          <a:rPr xmlns:a="http://schemas.openxmlformats.org/drawingml/2006/main" sz="5100" i="1">
                            <a:solidFill>
                              <a:srgbClr val="000000"/>
                            </a:solidFill>
                            <a:latin typeface="Cambria Math" panose="02040503050406030204" pitchFamily="18" charset="0"/>
                          </a:rPr>
                          <m:t>δ</m:t>
                        </m:r>
                      </m:e>
                      <m:lim>
                        <m:r>
                          <a:rPr xmlns:a="http://schemas.openxmlformats.org/drawingml/2006/main" sz="5100" i="1">
                            <a:solidFill>
                              <a:srgbClr val="000000"/>
                            </a:solidFill>
                            <a:latin typeface="Cambria Math" panose="02040503050406030204" pitchFamily="18" charset="0"/>
                          </a:rPr>
                          <m:t>̂</m:t>
                        </m:r>
                      </m:lim>
                    </m:limUpp>
                  </m:e>
                  <m:sub>
                    <m:r>
                      <a:rPr xmlns:a="http://schemas.openxmlformats.org/drawingml/2006/main" sz="5100" i="1">
                        <a:solidFill>
                          <a:srgbClr val="000000"/>
                        </a:solidFill>
                        <a:latin typeface="Cambria Math" panose="02040503050406030204" pitchFamily="18" charset="0"/>
                      </a:rPr>
                      <m:t>k</m:t>
                    </m:r>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2</m:t>
                    </m:r>
                    <m:r>
                      <a:rPr xmlns:a="http://schemas.openxmlformats.org/drawingml/2006/main" sz="5100" i="1">
                        <a:solidFill>
                          <a:srgbClr val="000000"/>
                        </a:solidFill>
                        <a:latin typeface="Cambria Math" panose="02040503050406030204" pitchFamily="18" charset="0"/>
                      </a:rPr>
                      <m:t>x</m:t>
                    </m:r>
                    <m:r>
                      <a:rPr xmlns:a="http://schemas.openxmlformats.org/drawingml/2006/main" sz="5100" i="1">
                        <a:solidFill>
                          <a:srgbClr val="000000"/>
                        </a:solidFill>
                        <a:latin typeface="Cambria Math" panose="02040503050406030204" pitchFamily="18" charset="0"/>
                      </a:rPr>
                      <m:t>2</m:t>
                    </m:r>
                  </m:sup>
                </m:sSubSup>
                <m:r>
                  <a:rPr xmlns:a="http://schemas.openxmlformats.org/drawingml/2006/main" sz="5100" i="1">
                    <a:solidFill>
                      <a:srgbClr val="000000"/>
                    </a:solidFill>
                    <a:latin typeface="Cambria Math" panose="02040503050406030204" pitchFamily="18" charset="0"/>
                  </a:rPr>
                  <m:t>=</m:t>
                </m:r>
                <m:sSub>
                  <m:e>
                    <m:r>
                      <a:rPr xmlns:a="http://schemas.openxmlformats.org/drawingml/2006/main" sz="5100" i="1">
                        <a:solidFill>
                          <a:srgbClr val="000000"/>
                        </a:solidFill>
                        <a:latin typeface="Cambria Math" panose="02040503050406030204" pitchFamily="18" charset="0"/>
                      </a:rPr>
                      <m:t>δ</m:t>
                    </m:r>
                  </m:e>
                  <m:sub>
                    <m:r>
                      <a:rPr xmlns:a="http://schemas.openxmlformats.org/drawingml/2006/main" sz="5100" i="1">
                        <a:solidFill>
                          <a:srgbClr val="000000"/>
                        </a:solidFill>
                        <a:latin typeface="Cambria Math" panose="02040503050406030204" pitchFamily="18" charset="0"/>
                      </a:rPr>
                      <m:t>A</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T</m:t>
                    </m:r>
                  </m:sub>
                </m:sSub>
              </m:oMath>
            </a14:m>
          </a:p>
          <a:p>
            <a:pPr marL="548639" indent="-548639" defTabSz="2194505">
              <a:spcBef>
                <a:spcPts val="4000"/>
              </a:spcBef>
              <a:defRPr sz="4319"/>
            </a:pPr>
            <a:r>
              <a:t>We </a:t>
            </a:r>
            <a:r>
              <a:rPr b="1"/>
              <a:t>cannot directly test the parallel trends assumption</a:t>
            </a:r>
            <a:r>
              <a:t>, since we cannot observe the counterfactual, </a:t>
            </a:r>
            <a14:m>
              <m:oMath>
                <m:r>
                  <a:rPr xmlns:a="http://schemas.openxmlformats.org/drawingml/2006/main" sz="5300" i="1">
                    <a:solidFill>
                      <a:srgbClr val="000000"/>
                    </a:solidFill>
                    <a:latin typeface="Cambria Math" panose="02040503050406030204" pitchFamily="18" charset="0"/>
                  </a:rPr>
                  <m:t>E</m:t>
                </m:r>
                <m:r>
                  <a:rPr xmlns:a="http://schemas.openxmlformats.org/drawingml/2006/main" sz="5300" i="1">
                    <a:solidFill>
                      <a:srgbClr val="000000"/>
                    </a:solidFill>
                    <a:latin typeface="Cambria Math" panose="02040503050406030204" pitchFamily="18" charset="0"/>
                  </a:rPr>
                  <m:t>[</m:t>
                </m:r>
                <m:sSubSup>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k</m:t>
                    </m:r>
                  </m:sub>
                  <m:sup>
                    <m:r>
                      <a:rPr xmlns:a="http://schemas.openxmlformats.org/drawingml/2006/main" sz="5300" i="1">
                        <a:solidFill>
                          <a:srgbClr val="000000"/>
                        </a:solidFill>
                        <a:latin typeface="Cambria Math" panose="02040503050406030204" pitchFamily="18" charset="0"/>
                      </a:rPr>
                      <m:t>0</m:t>
                    </m:r>
                  </m:sup>
                </m:sSubSup>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o</m:t>
                </m:r>
                <m:r>
                  <a:rPr xmlns:a="http://schemas.openxmlformats.org/drawingml/2006/main" sz="5300" i="1">
                    <a:solidFill>
                      <a:srgbClr val="000000"/>
                    </a:solidFill>
                    <a:latin typeface="Cambria Math" panose="02040503050406030204" pitchFamily="18" charset="0"/>
                  </a:rPr>
                  <m:t>s</m:t>
                </m:r>
                <m:r>
                  <a:rPr xmlns:a="http://schemas.openxmlformats.org/drawingml/2006/main" sz="5300" i="1">
                    <a:solidFill>
                      <a:srgbClr val="000000"/>
                    </a:solidFill>
                    <a:latin typeface="Cambria Math" panose="02040503050406030204" pitchFamily="18" charset="0"/>
                  </a:rPr>
                  <m:t>t</m:t>
                </m:r>
                <m:r>
                  <a:rPr xmlns:a="http://schemas.openxmlformats.org/drawingml/2006/main" sz="5300" i="1">
                    <a:solidFill>
                      <a:srgbClr val="000000"/>
                    </a:solidFill>
                    <a:latin typeface="Cambria Math" panose="02040503050406030204" pitchFamily="18" charset="0"/>
                  </a:rPr>
                  <m:t>]</m:t>
                </m:r>
              </m:oMath>
            </a14:m>
          </a:p>
          <a:p>
            <a:pPr lvl="1" marL="1097279" indent="-548639" defTabSz="2194505">
              <a:spcBef>
                <a:spcPts val="4000"/>
              </a:spcBef>
              <a:defRPr sz="4319"/>
            </a:pPr>
            <a:r>
              <a:t>We assume that the trend in the control is the same as the treatment and we extrapolate </a:t>
            </a:r>
            <a14:m>
              <m:oMath>
                <m:r>
                  <a:rPr xmlns:a="http://schemas.openxmlformats.org/drawingml/2006/main" sz="5300" i="1">
                    <a:solidFill>
                      <a:srgbClr val="000000"/>
                    </a:solidFill>
                    <a:latin typeface="Cambria Math" panose="02040503050406030204" pitchFamily="18" charset="0"/>
                  </a:rPr>
                  <m:t>E</m:t>
                </m:r>
                <m:r>
                  <a:rPr xmlns:a="http://schemas.openxmlformats.org/drawingml/2006/main" sz="5300" i="1">
                    <a:solidFill>
                      <a:srgbClr val="000000"/>
                    </a:solidFill>
                    <a:latin typeface="Cambria Math" panose="02040503050406030204" pitchFamily="18" charset="0"/>
                  </a:rPr>
                  <m:t>[</m:t>
                </m:r>
                <m:sSubSup>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k</m:t>
                    </m:r>
                  </m:sub>
                  <m:sup>
                    <m:r>
                      <a:rPr xmlns:a="http://schemas.openxmlformats.org/drawingml/2006/main" sz="5300" i="1">
                        <a:solidFill>
                          <a:srgbClr val="000000"/>
                        </a:solidFill>
                        <a:latin typeface="Cambria Math" panose="02040503050406030204" pitchFamily="18" charset="0"/>
                      </a:rPr>
                      <m:t>0</m:t>
                    </m:r>
                  </m:sup>
                </m:sSubSup>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o</m:t>
                </m:r>
                <m:r>
                  <a:rPr xmlns:a="http://schemas.openxmlformats.org/drawingml/2006/main" sz="5300" i="1">
                    <a:solidFill>
                      <a:srgbClr val="000000"/>
                    </a:solidFill>
                    <a:latin typeface="Cambria Math" panose="02040503050406030204" pitchFamily="18" charset="0"/>
                  </a:rPr>
                  <m:t>s</m:t>
                </m:r>
                <m:r>
                  <a:rPr xmlns:a="http://schemas.openxmlformats.org/drawingml/2006/main" sz="5300" i="1">
                    <a:solidFill>
                      <a:srgbClr val="000000"/>
                    </a:solidFill>
                    <a:latin typeface="Cambria Math" panose="02040503050406030204" pitchFamily="18" charset="0"/>
                  </a:rPr>
                  <m:t>t</m:t>
                </m:r>
                <m:r>
                  <a:rPr xmlns:a="http://schemas.openxmlformats.org/drawingml/2006/main" sz="5300" i="1">
                    <a:solidFill>
                      <a:srgbClr val="000000"/>
                    </a:solidFill>
                    <a:latin typeface="Cambria Math" panose="02040503050406030204" pitchFamily="18" charset="0"/>
                  </a:rPr>
                  <m:t>]</m:t>
                </m:r>
              </m:oMath>
            </a14:m>
            <a:r>
              <a:t> from this trend</a:t>
            </a:r>
            <a:endParaRPr sz="4800"/>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Overview"/>
          <p:cNvSpPr txBox="1"/>
          <p:nvPr>
            <p:ph type="title"/>
          </p:nvPr>
        </p:nvSpPr>
        <p:spPr>
          <a:prstGeom prst="rect">
            <a:avLst/>
          </a:prstGeom>
        </p:spPr>
        <p:txBody>
          <a:bodyPr/>
          <a:lstStyle/>
          <a:p>
            <a:pPr/>
            <a:r>
              <a:t>Overview</a:t>
            </a:r>
          </a:p>
        </p:txBody>
      </p:sp>
      <p:sp>
        <p:nvSpPr>
          <p:cNvPr id="156" name="The Takeaway…"/>
          <p:cNvSpPr txBox="1"/>
          <p:nvPr>
            <p:ph type="body" idx="1"/>
          </p:nvPr>
        </p:nvSpPr>
        <p:spPr>
          <a:prstGeom prst="rect">
            <a:avLst/>
          </a:prstGeom>
        </p:spPr>
        <p:txBody>
          <a:bodyPr/>
          <a:lstStyle/>
          <a:p>
            <a:pPr marL="536447" indent="-536447" defTabSz="2145738">
              <a:spcBef>
                <a:spcPts val="3900"/>
              </a:spcBef>
              <a:defRPr sz="4224"/>
            </a:pPr>
            <a:r>
              <a:t>The Takeaway</a:t>
            </a:r>
          </a:p>
          <a:p>
            <a:pPr marL="536447" indent="-536447" defTabSz="2145738">
              <a:spcBef>
                <a:spcPts val="3900"/>
              </a:spcBef>
              <a:defRPr sz="4224"/>
            </a:pPr>
            <a:r>
              <a:t>Background of Diff-in-Diff</a:t>
            </a:r>
          </a:p>
          <a:p>
            <a:pPr marL="536447" indent="-536447" defTabSz="2145738">
              <a:spcBef>
                <a:spcPts val="3900"/>
              </a:spcBef>
              <a:defRPr sz="4224"/>
            </a:pPr>
            <a:r>
              <a:t>Estimator</a:t>
            </a:r>
          </a:p>
          <a:p>
            <a:pPr marL="536447" indent="-536447" defTabSz="2145738">
              <a:spcBef>
                <a:spcPts val="3900"/>
              </a:spcBef>
              <a:defRPr sz="4224"/>
            </a:pPr>
            <a:r>
              <a:t>DD Example: Minimum Wage</a:t>
            </a:r>
          </a:p>
          <a:p>
            <a:pPr marL="536447" indent="-536447" defTabSz="2145738">
              <a:spcBef>
                <a:spcPts val="3900"/>
              </a:spcBef>
              <a:defRPr sz="4224"/>
            </a:pPr>
            <a:r>
              <a:t>Sample Averages vs Regressions</a:t>
            </a:r>
          </a:p>
          <a:p>
            <a:pPr marL="536447" indent="-536447" defTabSz="2145738">
              <a:spcBef>
                <a:spcPts val="3900"/>
              </a:spcBef>
              <a:defRPr sz="4224"/>
            </a:pPr>
            <a:r>
              <a:t>Inference</a:t>
            </a:r>
          </a:p>
          <a:p>
            <a:pPr marL="536447" indent="-536447" defTabSz="2145738">
              <a:spcBef>
                <a:spcPts val="3900"/>
              </a:spcBef>
              <a:defRPr sz="4224"/>
            </a:pPr>
            <a:r>
              <a:t>Testing Assumptions</a:t>
            </a:r>
          </a:p>
          <a:p>
            <a:pPr marL="536447" indent="-536447" defTabSz="2145738">
              <a:spcBef>
                <a:spcPts val="3900"/>
              </a:spcBef>
              <a:defRPr sz="4224"/>
            </a:pPr>
            <a:r>
              <a:t>Diff-in-Diff and Triple Difference Examples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Minimum Wage and Diff-in-Diff"/>
          <p:cNvSpPr txBox="1"/>
          <p:nvPr>
            <p:ph type="title"/>
          </p:nvPr>
        </p:nvSpPr>
        <p:spPr>
          <a:prstGeom prst="rect">
            <a:avLst/>
          </a:prstGeom>
        </p:spPr>
        <p:txBody>
          <a:bodyPr/>
          <a:lstStyle/>
          <a:p>
            <a:pPr/>
            <a:r>
              <a:t>Minimum Wage and Diff-in-Diff</a:t>
            </a:r>
          </a:p>
        </p:txBody>
      </p:sp>
      <p:sp>
        <p:nvSpPr>
          <p:cNvPr id="227"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Minimum Wage and Diff-in-Diff"/>
          <p:cNvSpPr txBox="1"/>
          <p:nvPr>
            <p:ph type="title"/>
          </p:nvPr>
        </p:nvSpPr>
        <p:spPr>
          <a:prstGeom prst="rect">
            <a:avLst/>
          </a:prstGeom>
        </p:spPr>
        <p:txBody>
          <a:bodyPr/>
          <a:lstStyle/>
          <a:p>
            <a:pPr/>
            <a:r>
              <a:t>Minimum Wage and Diff-in-Diff</a:t>
            </a:r>
          </a:p>
        </p:txBody>
      </p:sp>
      <p:sp>
        <p:nvSpPr>
          <p:cNvPr id="230"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31" name="The classic minimum wage study by Card and Krueger (1994)…"/>
          <p:cNvSpPr txBox="1"/>
          <p:nvPr>
            <p:ph type="body" idx="1"/>
          </p:nvPr>
        </p:nvSpPr>
        <p:spPr>
          <a:prstGeom prst="rect">
            <a:avLst/>
          </a:prstGeom>
        </p:spPr>
        <p:txBody>
          <a:bodyPr/>
          <a:lstStyle/>
          <a:p>
            <a:pPr marL="548639" indent="-548639" defTabSz="2194505">
              <a:spcBef>
                <a:spcPts val="4000"/>
              </a:spcBef>
              <a:defRPr sz="4319"/>
            </a:pPr>
            <a:r>
              <a:t>The classic minimum wage study by Card and Krueger (1994)</a:t>
            </a:r>
          </a:p>
          <a:p>
            <a:pPr lvl="1" marL="1097279" indent="-548639" defTabSz="2194505">
              <a:spcBef>
                <a:spcPts val="4000"/>
              </a:spcBef>
              <a:defRPr sz="4319"/>
            </a:pPr>
            <a:r>
              <a:t>The authors utilize a difference-in-difference design to study the impact of minimum wage on employment</a:t>
            </a:r>
          </a:p>
          <a:p>
            <a:pPr lvl="1" marL="1097279" indent="-548639" defTabSz="2194505">
              <a:spcBef>
                <a:spcPts val="4000"/>
              </a:spcBef>
              <a:defRPr sz="4319"/>
            </a:pPr>
            <a:r>
              <a:t>The authors found an ATT effect of a 2.76 increase in full-time employment  </a:t>
            </a:r>
          </a:p>
          <a:p>
            <a:pPr marL="548639" indent="-548639" defTabSz="2194505">
              <a:spcBef>
                <a:spcPts val="4000"/>
              </a:spcBef>
              <a:defRPr sz="4319"/>
            </a:pPr>
            <a:r>
              <a:t>It challenged what economists think about minimum wage and negative impact on employment</a:t>
            </a:r>
          </a:p>
          <a:p>
            <a:pPr lvl="1" marL="1097279" indent="-548639" defTabSz="2194505">
              <a:spcBef>
                <a:spcPts val="4000"/>
              </a:spcBef>
              <a:defRPr sz="4319"/>
            </a:pPr>
            <a:r>
              <a:t>If the labor market was perfectly competitive, then employment would have declined</a:t>
            </a:r>
          </a:p>
          <a:p>
            <a:pPr lvl="1" marL="1097279" indent="-548639" defTabSz="2194505">
              <a:spcBef>
                <a:spcPts val="4000"/>
              </a:spcBef>
              <a:defRPr sz="4319"/>
            </a:pPr>
            <a:r>
              <a:t>There was a lot of backlash due to economists having their priors challenged, but it provided a solid research design to counter the status quo model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Minimum Wage and Diff-in-Diff"/>
          <p:cNvSpPr txBox="1"/>
          <p:nvPr>
            <p:ph type="title"/>
          </p:nvPr>
        </p:nvSpPr>
        <p:spPr>
          <a:prstGeom prst="rect">
            <a:avLst/>
          </a:prstGeom>
        </p:spPr>
        <p:txBody>
          <a:bodyPr/>
          <a:lstStyle/>
          <a:p>
            <a:pPr/>
            <a:r>
              <a:t>Minimum Wage and Diff-in-Diff</a:t>
            </a:r>
          </a:p>
        </p:txBody>
      </p:sp>
      <p:sp>
        <p:nvSpPr>
          <p:cNvPr id="234"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35" name="Research Question: what is the impact of minimum wage on employment?…"/>
          <p:cNvSpPr txBox="1"/>
          <p:nvPr>
            <p:ph type="body" idx="1"/>
          </p:nvPr>
        </p:nvSpPr>
        <p:spPr>
          <a:prstGeom prst="rect">
            <a:avLst/>
          </a:prstGeom>
        </p:spPr>
        <p:txBody>
          <a:bodyPr/>
          <a:lstStyle/>
          <a:p>
            <a:pPr/>
            <a:r>
              <a:t>Research Question: what is the impact of minimum wage on employment?</a:t>
            </a:r>
          </a:p>
          <a:p>
            <a:pPr lvl="1"/>
            <a:r>
              <a:t>Theory suggests that in a perfectly competitive labor market, minimum wage will create a deadweight loss and decrease employment</a:t>
            </a:r>
          </a:p>
          <a:p>
            <a:pPr lvl="1"/>
            <a:r>
              <a:t>In a monopsony, minimum wages can increase employment</a:t>
            </a:r>
          </a:p>
          <a:p>
            <a:pPr lvl="1"/>
            <a:r>
              <a:t>The impact of minimum wage may depend on the context of local labor markets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Minimum Wage and Diff-in-Diff"/>
          <p:cNvSpPr txBox="1"/>
          <p:nvPr>
            <p:ph type="title"/>
          </p:nvPr>
        </p:nvSpPr>
        <p:spPr>
          <a:prstGeom prst="rect">
            <a:avLst/>
          </a:prstGeom>
        </p:spPr>
        <p:txBody>
          <a:bodyPr/>
          <a:lstStyle/>
          <a:p>
            <a:pPr/>
            <a:r>
              <a:t>Minimum Wage and Diff-in-Diff</a:t>
            </a:r>
          </a:p>
        </p:txBody>
      </p:sp>
      <p:sp>
        <p:nvSpPr>
          <p:cNvPr id="238"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39" name="Data Methodology…"/>
          <p:cNvSpPr txBox="1"/>
          <p:nvPr>
            <p:ph type="body" idx="1"/>
          </p:nvPr>
        </p:nvSpPr>
        <p:spPr>
          <a:prstGeom prst="rect">
            <a:avLst/>
          </a:prstGeom>
        </p:spPr>
        <p:txBody>
          <a:bodyPr/>
          <a:lstStyle/>
          <a:p>
            <a:pPr/>
            <a:r>
              <a:t>Data Methodology</a:t>
            </a:r>
          </a:p>
          <a:p>
            <a:pPr lvl="1"/>
            <a:r>
              <a:t>There is a lack of randomized assignment for minimum wage, so Card and Krueger (1994) analyzes the labor market in New Jersey near the border of Pennsylvania, and utilize a design fairly close to Snow (1855)</a:t>
            </a:r>
          </a:p>
          <a:p>
            <a:pPr lvl="1"/>
            <a:r>
              <a:t>They compare New Jersey with Pennsylvania before and after New Jersey increases its state-level minimum wage from $4.25 to $5.05 </a:t>
            </a:r>
          </a:p>
          <a:p>
            <a:pPr lvl="1"/>
            <a:r>
              <a:t>They surveyed over 400 fast-food establishments in both states near the border in February 1992 before the policy and in November 1992 after the policy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Minimum Wage and Diff-in-Diff"/>
          <p:cNvSpPr txBox="1"/>
          <p:nvPr>
            <p:ph type="title"/>
          </p:nvPr>
        </p:nvSpPr>
        <p:spPr>
          <a:prstGeom prst="rect">
            <a:avLst/>
          </a:prstGeom>
        </p:spPr>
        <p:txBody>
          <a:bodyPr/>
          <a:lstStyle/>
          <a:p>
            <a:pPr/>
            <a:r>
              <a:t>Minimum Wage and Diff-in-Diff</a:t>
            </a:r>
          </a:p>
        </p:txBody>
      </p:sp>
      <p:sp>
        <p:nvSpPr>
          <p:cNvPr id="242"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43" name="The policy appeared to have been binding and establishments complied with the new state-level minimum wage in New Jersey (kind of like a 1st Stage)"/>
          <p:cNvSpPr txBox="1"/>
          <p:nvPr>
            <p:ph type="body" idx="1"/>
          </p:nvPr>
        </p:nvSpPr>
        <p:spPr>
          <a:prstGeom prst="rect">
            <a:avLst/>
          </a:prstGeom>
        </p:spPr>
        <p:txBody>
          <a:bodyPr/>
          <a:lstStyle/>
          <a:p>
            <a:pPr/>
            <a:r>
              <a:t>The policy appeared to have been binding and establishments complied with the new state-level minimum wage in New Jersey (kind of like a 1st Stage)</a:t>
            </a:r>
          </a:p>
        </p:txBody>
      </p:sp>
      <p:pic>
        <p:nvPicPr>
          <p:cNvPr id="244" name="Image" descr="Image"/>
          <p:cNvPicPr>
            <a:picLocks noChangeAspect="1"/>
          </p:cNvPicPr>
          <p:nvPr/>
        </p:nvPicPr>
        <p:blipFill>
          <a:blip r:embed="rId2">
            <a:extLst/>
          </a:blip>
          <a:stretch>
            <a:fillRect/>
          </a:stretch>
        </p:blipFill>
        <p:spPr>
          <a:xfrm>
            <a:off x="8158827" y="5932470"/>
            <a:ext cx="9171114" cy="757008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Minimum Wage and Diff-in-Diff"/>
          <p:cNvSpPr txBox="1"/>
          <p:nvPr>
            <p:ph type="title"/>
          </p:nvPr>
        </p:nvSpPr>
        <p:spPr>
          <a:prstGeom prst="rect">
            <a:avLst/>
          </a:prstGeom>
        </p:spPr>
        <p:txBody>
          <a:bodyPr/>
          <a:lstStyle/>
          <a:p>
            <a:pPr/>
            <a:r>
              <a:t>Minimum Wage and Diff-in-Diff</a:t>
            </a:r>
          </a:p>
        </p:txBody>
      </p:sp>
      <p:sp>
        <p:nvSpPr>
          <p:cNvPr id="247"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48" name="What are we estimating?…"/>
          <p:cNvSpPr txBox="1"/>
          <p:nvPr>
            <p:ph type="body" idx="1"/>
          </p:nvPr>
        </p:nvSpPr>
        <p:spPr>
          <a:prstGeom prst="rect">
            <a:avLst/>
          </a:prstGeom>
        </p:spPr>
        <p:txBody>
          <a:bodyPr/>
          <a:lstStyle/>
          <a:p>
            <a:pPr/>
            <a:r>
              <a:t>What are we estimating?</a:t>
            </a:r>
          </a:p>
          <a:p>
            <a:pPr lvl="1"/>
            <a:r>
              <a:t>The average treatment effect on the treated (NJ) for minimum wage on employment</a:t>
            </a:r>
          </a:p>
          <a:p>
            <a:pPr lvl="1"/>
            <a14:m>
              <m:oMath>
                <m:sSubSup>
                  <m:e>
                    <m:limUpp>
                      <m:e>
                        <m:r>
                          <a:rPr xmlns:a="http://schemas.openxmlformats.org/drawingml/2006/main" sz="5650" i="1">
                            <a:solidFill>
                              <a:srgbClr val="000000"/>
                            </a:solidFill>
                            <a:latin typeface="Cambria Math" panose="02040503050406030204" pitchFamily="18" charset="0"/>
                          </a:rPr>
                          <m:t>δ</m:t>
                        </m:r>
                      </m:e>
                      <m:lim>
                        <m:r>
                          <a:rPr xmlns:a="http://schemas.openxmlformats.org/drawingml/2006/main" sz="5650" i="1">
                            <a:solidFill>
                              <a:srgbClr val="000000"/>
                            </a:solidFill>
                            <a:latin typeface="Cambria Math" panose="02040503050406030204" pitchFamily="18" charset="0"/>
                          </a:rPr>
                          <m:t>̂</m:t>
                        </m:r>
                      </m:lim>
                    </m:limUpp>
                  </m:e>
                  <m:sub>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J</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A</m:t>
                    </m:r>
                  </m:sub>
                  <m:sup>
                    <m:r>
                      <a:rPr xmlns:a="http://schemas.openxmlformats.org/drawingml/2006/main" sz="5650" i="1">
                        <a:solidFill>
                          <a:srgbClr val="000000"/>
                        </a:solidFill>
                        <a:latin typeface="Cambria Math" panose="02040503050406030204" pitchFamily="18" charset="0"/>
                      </a:rPr>
                      <m:t>2</m:t>
                    </m:r>
                    <m:r>
                      <a:rPr xmlns:a="http://schemas.openxmlformats.org/drawingml/2006/main" sz="5650" i="1">
                        <a:solidFill>
                          <a:srgbClr val="000000"/>
                        </a:solidFill>
                        <a:latin typeface="Cambria Math" panose="02040503050406030204" pitchFamily="18" charset="0"/>
                      </a:rPr>
                      <m:t>x</m:t>
                    </m:r>
                    <m:r>
                      <a:rPr xmlns:a="http://schemas.openxmlformats.org/drawingml/2006/main" sz="5650" i="1">
                        <a:solidFill>
                          <a:srgbClr val="000000"/>
                        </a:solidFill>
                        <a:latin typeface="Cambria Math" panose="02040503050406030204" pitchFamily="18" charset="0"/>
                      </a:rPr>
                      <m:t>2</m:t>
                    </m:r>
                  </m:sup>
                </m:sSubSup>
                <m:r>
                  <a:rPr xmlns:a="http://schemas.openxmlformats.org/drawingml/2006/main" sz="5650" i="1">
                    <a:solidFill>
                      <a:srgbClr val="000000"/>
                    </a:solidFill>
                    <a:latin typeface="Cambria Math" panose="02040503050406030204" pitchFamily="18" charset="0"/>
                  </a:rPr>
                  <m:t>=</m:t>
                </m:r>
                <m:limLow>
                  <m:e>
                    <m:limLow>
                      <m:e>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J</m:t>
                            </m:r>
                          </m:sub>
                          <m:sup>
                            <m:r>
                              <a:rPr xmlns:a="http://schemas.openxmlformats.org/drawingml/2006/main" sz="5650" i="1">
                                <a:solidFill>
                                  <a:srgbClr val="000000"/>
                                </a:solidFill>
                                <a:latin typeface="Cambria Math" panose="02040503050406030204" pitchFamily="18" charset="0"/>
                              </a:rPr>
                              <m:t>1</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J</m:t>
                            </m:r>
                          </m:sub>
                          <m:sup>
                            <m:r>
                              <a:rPr xmlns:a="http://schemas.openxmlformats.org/drawingml/2006/main" sz="5650" i="1">
                                <a:solidFill>
                                  <a:srgbClr val="000000"/>
                                </a:solidFill>
                                <a:latin typeface="Cambria Math" panose="02040503050406030204" pitchFamily="18" charset="0"/>
                              </a:rPr>
                              <m:t>0</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e>
                      <m:lim>
                        <m:r>
                          <a:rPr xmlns:a="http://schemas.openxmlformats.org/drawingml/2006/main" sz="5650" i="1">
                            <a:solidFill>
                              <a:srgbClr val="000000"/>
                            </a:solidFill>
                            <a:latin typeface="Cambria Math" panose="02040503050406030204" pitchFamily="18" charset="0"/>
                          </a:rPr>
                          <m:t>⏟</m:t>
                        </m:r>
                      </m:lim>
                    </m:limLow>
                  </m:e>
                  <m:lim>
                    <m:r>
                      <m:rPr>
                        <m:nor/>
                      </m:rPr>
                      <a:rPr xmlns:a="http://schemas.openxmlformats.org/drawingml/2006/main" sz="5650" i="1">
                        <a:solidFill>
                          <a:srgbClr val="000000"/>
                        </a:solidFill>
                        <a:latin typeface="Cambria Math" panose="02040503050406030204" pitchFamily="18" charset="0"/>
                      </a:rPr>
                      <m:t>ATT</m:t>
                    </m:r>
                  </m:lim>
                </m:limLow>
              </m:oMath>
            </a14:m>
            <a:br/>
            <a:br/>
            <a:r>
              <a:t>           </a:t>
            </a:r>
            <a14:m>
              <m:oMath>
                <m:r>
                  <a:rPr xmlns:a="http://schemas.openxmlformats.org/drawingml/2006/main" sz="5700" i="1">
                    <a:solidFill>
                      <a:srgbClr val="000000"/>
                    </a:solidFill>
                    <a:latin typeface="Cambria Math" panose="02040503050406030204" pitchFamily="18" charset="0"/>
                  </a:rPr>
                  <m:t>+</m:t>
                </m:r>
                <m:limLow>
                  <m:e>
                    <m:limLow>
                      <m:e>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J</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J</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A</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A</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m:t>
                        </m:r>
                      </m:lim>
                    </m:limLow>
                  </m:e>
                  <m:lim>
                    <m:r>
                      <m:rPr>
                        <m:nor/>
                      </m:rPr>
                      <a:rPr xmlns:a="http://schemas.openxmlformats.org/drawingml/2006/main" sz="5700" i="1">
                        <a:solidFill>
                          <a:srgbClr val="000000"/>
                        </a:solidFill>
                        <a:latin typeface="Cambria Math" panose="02040503050406030204" pitchFamily="18" charset="0"/>
                      </a:rPr>
                      <m:t>Non-Parallel Trends Bias in 2x2 Case</m:t>
                    </m:r>
                  </m:lim>
                </m:limLow>
              </m:oMath>
            </a14: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Minimum Wage and Diff-in-Diff"/>
          <p:cNvSpPr txBox="1"/>
          <p:nvPr>
            <p:ph type="title"/>
          </p:nvPr>
        </p:nvSpPr>
        <p:spPr>
          <a:prstGeom prst="rect">
            <a:avLst/>
          </a:prstGeom>
        </p:spPr>
        <p:txBody>
          <a:bodyPr/>
          <a:lstStyle/>
          <a:p>
            <a:pPr/>
            <a:r>
              <a:t>Minimum Wage and Diff-in-Diff</a:t>
            </a:r>
          </a:p>
        </p:txBody>
      </p:sp>
      <p:sp>
        <p:nvSpPr>
          <p:cNvPr id="251"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52" name="Results…"/>
          <p:cNvSpPr txBox="1"/>
          <p:nvPr>
            <p:ph type="body" idx="1"/>
          </p:nvPr>
        </p:nvSpPr>
        <p:spPr>
          <a:prstGeom prst="rect">
            <a:avLst/>
          </a:prstGeom>
        </p:spPr>
        <p:txBody>
          <a:bodyPr/>
          <a:lstStyle/>
          <a:p>
            <a:pPr/>
            <a:r>
              <a:t>Results</a:t>
            </a:r>
          </a:p>
          <a:p>
            <a:pPr lvl="1"/>
            <a:r>
              <a:t>Our estimated ATT is</a:t>
            </a:r>
            <a:br/>
            <a:r>
              <a:t>2.76 full-time </a:t>
            </a:r>
            <a:br/>
            <a:r>
              <a:t>employment</a:t>
            </a:r>
          </a:p>
        </p:txBody>
      </p:sp>
      <p:graphicFrame>
        <p:nvGraphicFramePr>
          <p:cNvPr id="253" name="Table 1"/>
          <p:cNvGraphicFramePr/>
          <p:nvPr/>
        </p:nvGraphicFramePr>
        <p:xfrm>
          <a:off x="9702799" y="5508339"/>
          <a:ext cx="13804088" cy="7042383"/>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3447846"/>
                <a:gridCol w="3447846"/>
                <a:gridCol w="3447846"/>
                <a:gridCol w="3447846"/>
              </a:tblGrid>
              <a:tr h="351332">
                <a:tc gridSpan="4">
                  <a:txBody>
                    <a:bodyPr/>
                    <a:lstStyle/>
                    <a:p>
                      <a:pPr defTabSz="457200">
                        <a:spcBef>
                          <a:spcPts val="600"/>
                        </a:spcBef>
                        <a:defRPr b="0"/>
                      </a:pPr>
                      <a:r>
                        <a:rPr sz="1200"/>
                        <a:t>Table 1</a:t>
                      </a:r>
                    </a:p>
                  </a:txBody>
                  <a:tcPr marL="50800" marR="50800" marT="50800" marB="50800" anchor="ctr" anchorCtr="0" horzOverflow="overflow">
                    <a:lnL/>
                    <a:lnR/>
                    <a:lnT/>
                    <a:solidFill>
                      <a:srgbClr val="000000">
                        <a:alpha val="0"/>
                      </a:srgbClr>
                    </a:solidFill>
                  </a:tcPr>
                </a:tc>
                <a:tc hMerge="1">
                  <a:tcPr/>
                </a:tc>
                <a:tc hMerge="1">
                  <a:tcPr/>
                </a:tc>
                <a:tc hMerge="1">
                  <a:tcPr/>
                </a:tc>
              </a:tr>
              <a:tr h="770178">
                <a:tc>
                  <a:txBody>
                    <a:bodyPr/>
                    <a:lstStyle/>
                    <a:p>
                      <a:pPr algn="l" defTabSz="457200">
                        <a:defRPr b="0"/>
                      </a:pPr>
                      <a:r>
                        <a:rPr b="1" sz="3600"/>
                        <a:t>NJ</a:t>
                      </a:r>
                    </a:p>
                  </a:txBody>
                  <a:tcPr marL="50800" marR="50800" marT="50800" marB="50800" anchor="t" anchorCtr="0" horzOverflow="overflow">
                    <a:lnR>
                      <a:solidFill>
                        <a:srgbClr val="000000"/>
                      </a:solidFill>
                      <a:miter lim="400000"/>
                    </a:lnR>
                    <a:solidFill>
                      <a:srgbClr val="DCDCDC"/>
                    </a:solidFill>
                  </a:tcPr>
                </a:tc>
                <a:tc>
                  <a:txBody>
                    <a:bodyPr/>
                    <a:lstStyle/>
                    <a:p>
                      <a:pPr algn="l" defTabSz="457200"/>
                      <a:r>
                        <a:rPr sz="3600"/>
                        <a:t>Before</a:t>
                      </a:r>
                    </a:p>
                  </a:txBody>
                  <a:tcPr marL="50800" marR="50800" marT="50800" marB="50800" anchor="t" anchorCtr="0" horzOverflow="overflow">
                    <a:lnL>
                      <a:solidFill>
                        <a:srgbClr val="000000"/>
                      </a:solidFill>
                      <a:miter lim="400000"/>
                    </a:lnL>
                    <a:lnR w="4445">
                      <a:solidFill>
                        <a:srgbClr val="000000"/>
                      </a:solidFill>
                      <a:miter lim="400000"/>
                    </a:lnR>
                    <a:lnT w="12700">
                      <a:solidFill>
                        <a:srgbClr val="000000"/>
                      </a:solidFill>
                      <a:miter lim="400000"/>
                    </a:lnT>
                  </a:tcPr>
                </a:tc>
                <a:tc>
                  <a:txBody>
                    <a:bodyPr/>
                    <a:lstStyle/>
                    <a:p>
                      <a:pPr algn="l" defTabSz="457200"/>
                      <a:r>
                        <a:rPr sz="3600"/>
                        <a:t>After</a:t>
                      </a:r>
                    </a:p>
                  </a:txBody>
                  <a:tcPr marL="50800" marR="50800" marT="50800" marB="50800" anchor="t" anchorCtr="0" horzOverflow="overflow">
                    <a:lnL w="4445">
                      <a:solidFill>
                        <a:srgbClr val="000000"/>
                      </a:solidFill>
                      <a:miter lim="400000"/>
                    </a:lnL>
                    <a:lnT w="12700">
                      <a:solidFill>
                        <a:srgbClr val="000000"/>
                      </a:solidFill>
                      <a:miter lim="400000"/>
                    </a:lnT>
                  </a:tcPr>
                </a:tc>
                <a:tc>
                  <a:txBody>
                    <a:bodyPr/>
                    <a:lstStyle/>
                    <a:p>
                      <a:pPr algn="l" defTabSz="457200"/>
                      <a:r>
                        <a:rPr sz="3600"/>
                        <a:t>1st Difference</a:t>
                      </a:r>
                    </a:p>
                  </a:txBody>
                  <a:tcPr marL="50800" marR="50800" marT="50800" marB="50800" anchor="t" anchorCtr="0" horzOverflow="overflow">
                    <a:lnT w="12700">
                      <a:solidFill>
                        <a:srgbClr val="000000"/>
                      </a:solidFill>
                      <a:miter lim="400000"/>
                    </a:lnT>
                  </a:tcPr>
                </a:tc>
              </a:tr>
              <a:tr h="758097">
                <a:tc>
                  <a:txBody>
                    <a:bodyPr/>
                    <a:lstStyle/>
                    <a:p>
                      <a:pPr algn="l" defTabSz="457200">
                        <a:defRPr sz="3600"/>
                      </a:pPr>
                    </a:p>
                  </a:txBody>
                  <a:tcPr marL="50800" marR="50800" marT="50800" marB="50800" anchor="t" anchorCtr="0" horzOverflow="overflow">
                    <a:lnR>
                      <a:solidFill>
                        <a:srgbClr val="000000"/>
                      </a:solidFill>
                      <a:miter lim="400000"/>
                    </a:lnR>
                    <a:lnB w="4445">
                      <a:solidFill>
                        <a:srgbClr val="000000"/>
                      </a:solidFill>
                      <a:miter lim="400000"/>
                    </a:lnB>
                    <a:solidFill>
                      <a:srgbClr val="DCDCDC"/>
                    </a:solidFill>
                  </a:tcPr>
                </a:tc>
                <a:tc>
                  <a:txBody>
                    <a:bodyPr/>
                    <a:lstStyle/>
                    <a:p>
                      <a:pPr algn="r" defTabSz="457200"/>
                      <a:r>
                        <a:rPr sz="3600"/>
                        <a:t>20.44</a:t>
                      </a:r>
                    </a:p>
                  </a:txBody>
                  <a:tcPr marL="50800" marR="50800" marT="50800" marB="50800" anchor="t" anchorCtr="0" horzOverflow="overflow">
                    <a:lnL>
                      <a:solidFill>
                        <a:srgbClr val="000000"/>
                      </a:solidFill>
                      <a:miter lim="400000"/>
                    </a:lnL>
                    <a:lnR w="4445">
                      <a:solidFill>
                        <a:srgbClr val="000000"/>
                      </a:solidFill>
                      <a:miter lim="400000"/>
                    </a:lnR>
                    <a:lnB w="4445">
                      <a:solidFill>
                        <a:srgbClr val="000000"/>
                      </a:solidFill>
                      <a:miter lim="400000"/>
                    </a:lnB>
                  </a:tcPr>
                </a:tc>
                <a:tc>
                  <a:txBody>
                    <a:bodyPr/>
                    <a:lstStyle/>
                    <a:p>
                      <a:pPr algn="r" defTabSz="457200"/>
                      <a:r>
                        <a:rPr sz="3600"/>
                        <a:t>21.03</a:t>
                      </a:r>
                    </a:p>
                  </a:txBody>
                  <a:tcPr marL="50800" marR="50800" marT="50800" marB="50800" anchor="t" anchorCtr="0" horzOverflow="overflow">
                    <a:lnL w="4445">
                      <a:solidFill>
                        <a:srgbClr val="000000"/>
                      </a:solidFill>
                      <a:miter lim="400000"/>
                    </a:lnL>
                    <a:lnB w="4445">
                      <a:solidFill>
                        <a:srgbClr val="000000"/>
                      </a:solidFill>
                      <a:miter lim="400000"/>
                    </a:lnB>
                  </a:tcPr>
                </a:tc>
                <a:tc>
                  <a:txBody>
                    <a:bodyPr/>
                    <a:lstStyle/>
                    <a:p>
                      <a:pPr algn="r" defTabSz="457200"/>
                      <a:r>
                        <a:rPr sz="3600"/>
                        <a:t>0.59</a:t>
                      </a:r>
                    </a:p>
                  </a:txBody>
                  <a:tcPr marL="50800" marR="50800" marT="50800" marB="50800" anchor="t" anchorCtr="0" horzOverflow="overflow">
                    <a:lnB w="4445">
                      <a:solidFill>
                        <a:srgbClr val="000000"/>
                      </a:solidFill>
                      <a:miter lim="400000"/>
                    </a:lnB>
                  </a:tcPr>
                </a:tc>
              </a:tr>
              <a:tr h="758097">
                <a:tc>
                  <a:txBody>
                    <a:bodyPr/>
                    <a:lstStyle/>
                    <a:p>
                      <a:pPr algn="l" defTabSz="457200">
                        <a:defRPr sz="3600"/>
                      </a:pPr>
                    </a:p>
                  </a:txBody>
                  <a:tcPr marL="50800" marR="50800" marT="50800" marB="50800" anchor="t" anchorCtr="0" horzOverflow="overflow">
                    <a:lnR>
                      <a:solidFill>
                        <a:srgbClr val="000000"/>
                      </a:solidFill>
                      <a:miter lim="400000"/>
                    </a:lnR>
                    <a:lnT w="4445">
                      <a:solidFill>
                        <a:srgbClr val="000000"/>
                      </a:solidFill>
                      <a:miter lim="400000"/>
                    </a:lnT>
                    <a:solidFill>
                      <a:srgbClr val="DCDCDC"/>
                    </a:solidFill>
                  </a:tcPr>
                </a:tc>
                <a:tc>
                  <a:txBody>
                    <a:bodyPr/>
                    <a:lstStyle/>
                    <a:p>
                      <a:pPr algn="r" defTabSz="457200"/>
                      <a:r>
                        <a:rPr sz="3600"/>
                        <a:t>(0.51)</a:t>
                      </a: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tcPr>
                </a:tc>
                <a:tc>
                  <a:txBody>
                    <a:bodyPr/>
                    <a:lstStyle/>
                    <a:p>
                      <a:pPr algn="r" defTabSz="457200"/>
                      <a:r>
                        <a:rPr sz="3600"/>
                        <a:t>(0.52)</a:t>
                      </a:r>
                    </a:p>
                  </a:txBody>
                  <a:tcPr marL="50800" marR="50800" marT="50800" marB="50800" anchor="t" anchorCtr="0" horzOverflow="overflow">
                    <a:lnL w="4445">
                      <a:solidFill>
                        <a:srgbClr val="000000"/>
                      </a:solidFill>
                      <a:miter lim="400000"/>
                    </a:lnL>
                    <a:lnT w="4445">
                      <a:solidFill>
                        <a:srgbClr val="000000"/>
                      </a:solidFill>
                      <a:miter lim="400000"/>
                    </a:lnT>
                  </a:tcPr>
                </a:tc>
                <a:tc>
                  <a:txBody>
                    <a:bodyPr/>
                    <a:lstStyle/>
                    <a:p>
                      <a:pPr algn="r" defTabSz="457200"/>
                      <a:r>
                        <a:rPr sz="3600"/>
                        <a:t>(0.54)</a:t>
                      </a:r>
                    </a:p>
                  </a:txBody>
                  <a:tcPr marL="50800" marR="50800" marT="50800" marB="50800" anchor="t" anchorCtr="0" horzOverflow="overflow">
                    <a:lnT w="4445">
                      <a:solidFill>
                        <a:srgbClr val="000000"/>
                      </a:solidFill>
                      <a:miter lim="400000"/>
                    </a:lnT>
                  </a:tcPr>
                </a:tc>
              </a:tr>
              <a:tr h="770178">
                <a:tc>
                  <a:txBody>
                    <a:bodyPr/>
                    <a:lstStyle/>
                    <a:p>
                      <a:pPr algn="l" defTabSz="457200">
                        <a:defRPr b="0"/>
                      </a:pPr>
                      <a:r>
                        <a:rPr b="1" sz="3600"/>
                        <a:t>PA</a:t>
                      </a:r>
                    </a:p>
                  </a:txBody>
                  <a:tcPr marL="50800" marR="50800" marT="50800" marB="50800" anchor="t" anchorCtr="0" horzOverflow="overflow">
                    <a:lnR>
                      <a:solidFill>
                        <a:srgbClr val="000000"/>
                      </a:solidFill>
                      <a:miter lim="400000"/>
                    </a:lnR>
                    <a:solidFill>
                      <a:srgbClr val="DCDCDC"/>
                    </a:solidFill>
                  </a:tcPr>
                </a:tc>
                <a:tc>
                  <a:txBody>
                    <a:bodyPr/>
                    <a:lstStyle/>
                    <a:p>
                      <a:pPr algn="l" defTabSz="457200"/>
                      <a:r>
                        <a:rPr sz="3600"/>
                        <a:t>Before </a:t>
                      </a:r>
                    </a:p>
                  </a:txBody>
                  <a:tcPr marL="50800" marR="50800" marT="50800" marB="50800" anchor="t" anchorCtr="0" horzOverflow="overflow">
                    <a:lnL>
                      <a:solidFill>
                        <a:srgbClr val="000000"/>
                      </a:solidFill>
                      <a:miter lim="400000"/>
                    </a:lnL>
                    <a:lnR w="4445">
                      <a:solidFill>
                        <a:srgbClr val="000000"/>
                      </a:solidFill>
                      <a:miter lim="400000"/>
                    </a:lnR>
                  </a:tcPr>
                </a:tc>
                <a:tc>
                  <a:txBody>
                    <a:bodyPr/>
                    <a:lstStyle/>
                    <a:p>
                      <a:pPr algn="l" defTabSz="457200"/>
                      <a:r>
                        <a:rPr sz="3600"/>
                        <a:t>After</a:t>
                      </a:r>
                    </a:p>
                  </a:txBody>
                  <a:tcPr marL="50800" marR="50800" marT="50800" marB="50800" anchor="t" anchorCtr="0" horzOverflow="overflow">
                    <a:lnL w="4445">
                      <a:solidFill>
                        <a:srgbClr val="000000"/>
                      </a:solidFill>
                      <a:miter lim="400000"/>
                    </a:lnL>
                  </a:tcPr>
                </a:tc>
                <a:tc>
                  <a:txBody>
                    <a:bodyPr/>
                    <a:lstStyle/>
                    <a:p>
                      <a:pPr algn="l" defTabSz="457200"/>
                      <a:r>
                        <a:rPr sz="3600"/>
                        <a:t>1st Difference</a:t>
                      </a:r>
                    </a:p>
                  </a:txBody>
                  <a:tcPr marL="50800" marR="50800" marT="50800" marB="50800" anchor="t" anchorCtr="0" horzOverflow="overflow"/>
                </a:tc>
              </a:tr>
              <a:tr h="758097">
                <a:tc>
                  <a:txBody>
                    <a:bodyPr/>
                    <a:lstStyle/>
                    <a:p>
                      <a:pPr algn="l" defTabSz="457200">
                        <a:defRPr sz="3600"/>
                      </a:pPr>
                    </a:p>
                  </a:txBody>
                  <a:tcPr marL="50800" marR="50800" marT="50800" marB="50800" anchor="t" anchorCtr="0" horzOverflow="overflow">
                    <a:lnR>
                      <a:solidFill>
                        <a:srgbClr val="000000"/>
                      </a:solidFill>
                      <a:miter lim="400000"/>
                    </a:lnR>
                    <a:lnB w="4445">
                      <a:solidFill>
                        <a:srgbClr val="000000"/>
                      </a:solidFill>
                      <a:miter lim="400000"/>
                    </a:lnB>
                    <a:solidFill>
                      <a:srgbClr val="DCDCDC"/>
                    </a:solidFill>
                  </a:tcPr>
                </a:tc>
                <a:tc>
                  <a:txBody>
                    <a:bodyPr/>
                    <a:lstStyle/>
                    <a:p>
                      <a:pPr algn="r" defTabSz="457200"/>
                      <a:r>
                        <a:rPr sz="3600"/>
                        <a:t>23.3</a:t>
                      </a:r>
                    </a:p>
                  </a:txBody>
                  <a:tcPr marL="50800" marR="50800" marT="50800" marB="50800" anchor="t" anchorCtr="0" horzOverflow="overflow">
                    <a:lnL>
                      <a:solidFill>
                        <a:srgbClr val="000000"/>
                      </a:solidFill>
                      <a:miter lim="400000"/>
                    </a:lnL>
                    <a:lnR w="4445">
                      <a:solidFill>
                        <a:srgbClr val="000000"/>
                      </a:solidFill>
                      <a:miter lim="400000"/>
                    </a:lnR>
                    <a:lnB w="4445">
                      <a:solidFill>
                        <a:srgbClr val="000000"/>
                      </a:solidFill>
                      <a:miter lim="400000"/>
                    </a:lnB>
                  </a:tcPr>
                </a:tc>
                <a:tc>
                  <a:txBody>
                    <a:bodyPr/>
                    <a:lstStyle/>
                    <a:p>
                      <a:pPr algn="r" defTabSz="457200"/>
                      <a:r>
                        <a:rPr sz="3600"/>
                        <a:t>21.147</a:t>
                      </a:r>
                    </a:p>
                  </a:txBody>
                  <a:tcPr marL="50800" marR="50800" marT="50800" marB="50800" anchor="t" anchorCtr="0" horzOverflow="overflow">
                    <a:lnL w="4445">
                      <a:solidFill>
                        <a:srgbClr val="000000"/>
                      </a:solidFill>
                      <a:miter lim="400000"/>
                    </a:lnL>
                    <a:lnB w="4445">
                      <a:solidFill>
                        <a:srgbClr val="000000"/>
                      </a:solidFill>
                      <a:miter lim="400000"/>
                    </a:lnB>
                  </a:tcPr>
                </a:tc>
                <a:tc>
                  <a:txBody>
                    <a:bodyPr/>
                    <a:lstStyle/>
                    <a:p>
                      <a:pPr algn="r" defTabSz="457200"/>
                      <a:r>
                        <a:rPr sz="3600"/>
                        <a:t>-2.16</a:t>
                      </a:r>
                    </a:p>
                  </a:txBody>
                  <a:tcPr marL="50800" marR="50800" marT="50800" marB="50800" anchor="t" anchorCtr="0" horzOverflow="overflow">
                    <a:lnB w="4445">
                      <a:solidFill>
                        <a:srgbClr val="000000"/>
                      </a:solidFill>
                      <a:miter lim="400000"/>
                    </a:lnB>
                  </a:tcPr>
                </a:tc>
              </a:tr>
              <a:tr h="758097">
                <a:tc>
                  <a:txBody>
                    <a:bodyPr/>
                    <a:lstStyle/>
                    <a:p>
                      <a:pPr algn="l" defTabSz="457200">
                        <a:defRPr sz="3600"/>
                      </a:pPr>
                    </a:p>
                  </a:txBody>
                  <a:tcPr marL="50800" marR="50800" marT="50800" marB="50800" anchor="t" anchorCtr="0" horzOverflow="overflow">
                    <a:lnR>
                      <a:solidFill>
                        <a:srgbClr val="000000"/>
                      </a:solidFill>
                      <a:miter lim="400000"/>
                    </a:lnR>
                    <a:lnT w="4445">
                      <a:solidFill>
                        <a:srgbClr val="000000"/>
                      </a:solidFill>
                      <a:miter lim="400000"/>
                    </a:lnT>
                    <a:solidFill>
                      <a:srgbClr val="DCDCDC"/>
                    </a:solidFill>
                  </a:tcPr>
                </a:tc>
                <a:tc>
                  <a:txBody>
                    <a:bodyPr/>
                    <a:lstStyle/>
                    <a:p>
                      <a:pPr algn="r" defTabSz="457200"/>
                      <a:r>
                        <a:rPr sz="3600"/>
                        <a:t>(0.94)</a:t>
                      </a: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tcPr>
                </a:tc>
                <a:tc>
                  <a:txBody>
                    <a:bodyPr/>
                    <a:lstStyle/>
                    <a:p>
                      <a:pPr algn="r" defTabSz="457200"/>
                      <a:r>
                        <a:rPr sz="3600"/>
                        <a:t>(1.35)</a:t>
                      </a:r>
                    </a:p>
                  </a:txBody>
                  <a:tcPr marL="50800" marR="50800" marT="50800" marB="50800" anchor="t" anchorCtr="0" horzOverflow="overflow">
                    <a:lnL w="4445">
                      <a:solidFill>
                        <a:srgbClr val="000000"/>
                      </a:solidFill>
                      <a:miter lim="400000"/>
                    </a:lnL>
                    <a:lnT w="4445">
                      <a:solidFill>
                        <a:srgbClr val="000000"/>
                      </a:solidFill>
                      <a:miter lim="400000"/>
                    </a:lnT>
                  </a:tcPr>
                </a:tc>
                <a:tc>
                  <a:txBody>
                    <a:bodyPr/>
                    <a:lstStyle/>
                    <a:p>
                      <a:pPr algn="r" defTabSz="457200"/>
                      <a:r>
                        <a:rPr sz="3600"/>
                        <a:t>(1.25)</a:t>
                      </a:r>
                    </a:p>
                  </a:txBody>
                  <a:tcPr marL="50800" marR="50800" marT="50800" marB="50800" anchor="t" anchorCtr="0" horzOverflow="overflow">
                    <a:lnT w="4445">
                      <a:solidFill>
                        <a:srgbClr val="000000"/>
                      </a:solidFill>
                      <a:miter lim="400000"/>
                    </a:lnT>
                  </a:tcPr>
                </a:tc>
              </a:tr>
              <a:tr h="758097">
                <a:tc>
                  <a:txBody>
                    <a:bodyPr/>
                    <a:lstStyle/>
                    <a:p>
                      <a:pPr algn="l" defTabSz="457200">
                        <a:defRPr sz="3600"/>
                      </a:pPr>
                    </a:p>
                  </a:txBody>
                  <a:tcPr marL="50800" marR="50800" marT="50800" marB="50800" anchor="t" anchorCtr="0" horzOverflow="overflow">
                    <a:lnR>
                      <a:solidFill>
                        <a:srgbClr val="000000"/>
                      </a:solidFill>
                      <a:miter lim="400000"/>
                    </a:lnR>
                    <a:lnB w="4445">
                      <a:solidFill>
                        <a:srgbClr val="000000"/>
                      </a:solidFill>
                      <a:miter lim="400000"/>
                    </a:lnB>
                    <a:solidFill>
                      <a:srgbClr val="DCDCDC"/>
                    </a:solidFill>
                  </a:tcPr>
                </a:tc>
                <a:tc>
                  <a:txBody>
                    <a:bodyPr/>
                    <a:lstStyle/>
                    <a:p>
                      <a:pPr algn="l" defTabSz="457200">
                        <a:defRPr sz="3600"/>
                      </a:pPr>
                    </a:p>
                  </a:txBody>
                  <a:tcPr marL="50800" marR="50800" marT="50800" marB="50800" anchor="t" anchorCtr="0" horzOverflow="overflow">
                    <a:lnL>
                      <a:solidFill>
                        <a:srgbClr val="000000"/>
                      </a:solidFill>
                      <a:miter lim="400000"/>
                    </a:lnL>
                    <a:lnR w="4445">
                      <a:solidFill>
                        <a:srgbClr val="000000"/>
                      </a:solidFill>
                      <a:miter lim="400000"/>
                    </a:lnR>
                    <a:lnB w="4445">
                      <a:solidFill>
                        <a:srgbClr val="000000"/>
                      </a:solidFill>
                      <a:miter lim="400000"/>
                    </a:lnB>
                  </a:tcPr>
                </a:tc>
                <a:tc>
                  <a:txBody>
                    <a:bodyPr/>
                    <a:lstStyle/>
                    <a:p>
                      <a:pPr algn="l" defTabSz="457200">
                        <a:defRPr sz="3600"/>
                      </a:pPr>
                    </a:p>
                  </a:txBody>
                  <a:tcPr marL="50800" marR="50800" marT="50800" marB="50800" anchor="t" anchorCtr="0" horzOverflow="overflow">
                    <a:lnL w="4445">
                      <a:solidFill>
                        <a:srgbClr val="000000"/>
                      </a:solidFill>
                      <a:miter lim="400000"/>
                    </a:lnL>
                    <a:lnB w="4445">
                      <a:solidFill>
                        <a:srgbClr val="000000"/>
                      </a:solidFill>
                      <a:miter lim="400000"/>
                    </a:lnB>
                  </a:tcPr>
                </a:tc>
                <a:tc>
                  <a:txBody>
                    <a:bodyPr/>
                    <a:lstStyle/>
                    <a:p>
                      <a:pPr algn="l" defTabSz="457200"/>
                      <a:r>
                        <a:rPr sz="3600"/>
                        <a:t>2nd Difference</a:t>
                      </a:r>
                    </a:p>
                  </a:txBody>
                  <a:tcPr marL="50800" marR="50800" marT="50800" marB="50800" anchor="t" anchorCtr="0" horzOverflow="overflow">
                    <a:lnB w="4445">
                      <a:solidFill>
                        <a:srgbClr val="000000"/>
                      </a:solidFill>
                      <a:miter lim="400000"/>
                    </a:lnB>
                  </a:tcPr>
                </a:tc>
              </a:tr>
              <a:tr h="746017">
                <a:tc>
                  <a:txBody>
                    <a:bodyPr/>
                    <a:lstStyle/>
                    <a:p>
                      <a:pPr algn="l" defTabSz="457200">
                        <a:defRPr sz="3600"/>
                      </a:pPr>
                    </a:p>
                  </a:txBody>
                  <a:tcPr marL="50800" marR="50800" marT="50800" marB="50800" anchor="t" anchorCtr="0" horzOverflow="overflow">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3600"/>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3600"/>
                      </a:pPr>
                    </a:p>
                  </a:txBody>
                  <a:tcPr marL="50800" marR="50800" marT="50800" marB="50800" anchor="t" anchorCtr="0" horzOverflow="overflow">
                    <a:lnL w="4445">
                      <a:solidFill>
                        <a:srgbClr val="000000"/>
                      </a:solidFill>
                      <a:miter lim="400000"/>
                    </a:lnL>
                    <a:lnT w="4445">
                      <a:solidFill>
                        <a:srgbClr val="000000"/>
                      </a:solidFill>
                      <a:miter lim="400000"/>
                    </a:lnT>
                    <a:lnB w="4445">
                      <a:solidFill>
                        <a:srgbClr val="000000"/>
                      </a:solidFill>
                      <a:miter lim="400000"/>
                    </a:lnB>
                  </a:tcPr>
                </a:tc>
                <a:tc>
                  <a:txBody>
                    <a:bodyPr/>
                    <a:lstStyle/>
                    <a:p>
                      <a:pPr algn="r" defTabSz="457200"/>
                      <a:r>
                        <a:rPr sz="3600"/>
                        <a:t>2.76</a:t>
                      </a:r>
                    </a:p>
                  </a:txBody>
                  <a:tcPr marL="50800" marR="50800" marT="50800" marB="50800" anchor="t" anchorCtr="0" horzOverflow="overflow">
                    <a:lnT w="4445">
                      <a:solidFill>
                        <a:srgbClr val="000000"/>
                      </a:solidFill>
                      <a:miter lim="400000"/>
                    </a:lnT>
                    <a:lnB w="4445">
                      <a:solidFill>
                        <a:srgbClr val="000000"/>
                      </a:solidFill>
                      <a:miter lim="400000"/>
                    </a:lnB>
                  </a:tcPr>
                </a:tc>
              </a:tr>
              <a:tr h="758097">
                <a:tc>
                  <a:txBody>
                    <a:bodyPr/>
                    <a:lstStyle/>
                    <a:p>
                      <a:pPr algn="l" defTabSz="457200">
                        <a:defRPr sz="3600"/>
                      </a:pPr>
                    </a:p>
                  </a:txBody>
                  <a:tcPr marL="50800" marR="50800" marT="50800" marB="50800" anchor="t" anchorCtr="0" horzOverflow="overflow">
                    <a:lnR>
                      <a:solidFill>
                        <a:srgbClr val="000000"/>
                      </a:solidFill>
                      <a:miter lim="400000"/>
                    </a:lnR>
                    <a:lnT w="4445">
                      <a:solidFill>
                        <a:srgbClr val="000000"/>
                      </a:solidFill>
                      <a:miter lim="400000"/>
                    </a:lnT>
                    <a:solidFill>
                      <a:srgbClr val="DCDCDC"/>
                    </a:solidFill>
                  </a:tcPr>
                </a:tc>
                <a:tc>
                  <a:txBody>
                    <a:bodyPr/>
                    <a:lstStyle/>
                    <a:p>
                      <a:pPr algn="l" defTabSz="457200">
                        <a:defRPr sz="3600"/>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tcPr>
                </a:tc>
                <a:tc>
                  <a:txBody>
                    <a:bodyPr/>
                    <a:lstStyle/>
                    <a:p>
                      <a:pPr algn="l" defTabSz="457200">
                        <a:defRPr sz="3600"/>
                      </a:pPr>
                    </a:p>
                  </a:txBody>
                  <a:tcPr marL="50800" marR="50800" marT="50800" marB="50800" anchor="t" anchorCtr="0" horzOverflow="overflow">
                    <a:lnL w="4445">
                      <a:solidFill>
                        <a:srgbClr val="000000"/>
                      </a:solidFill>
                      <a:miter lim="400000"/>
                    </a:lnL>
                    <a:lnT w="4445">
                      <a:solidFill>
                        <a:srgbClr val="000000"/>
                      </a:solidFill>
                      <a:miter lim="400000"/>
                    </a:lnT>
                  </a:tcPr>
                </a:tc>
                <a:tc>
                  <a:txBody>
                    <a:bodyPr/>
                    <a:lstStyle/>
                    <a:p>
                      <a:pPr algn="r" defTabSz="457200"/>
                      <a:r>
                        <a:rPr sz="3600"/>
                        <a:t>(1.36)</a:t>
                      </a:r>
                    </a:p>
                  </a:txBody>
                  <a:tcPr marL="50800" marR="50800" marT="50800" marB="50800" anchor="t" anchorCtr="0" horzOverflow="overflow">
                    <a:lnT w="4445">
                      <a:solidFill>
                        <a:srgbClr val="000000"/>
                      </a:solidFill>
                      <a:miter lim="400000"/>
                    </a:lnT>
                  </a:tcPr>
                </a:tc>
              </a:tr>
            </a:tbl>
          </a:graphicData>
        </a:graphic>
      </p:graphicFrame>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ample Average vs Regressions"/>
          <p:cNvSpPr txBox="1"/>
          <p:nvPr>
            <p:ph type="title"/>
          </p:nvPr>
        </p:nvSpPr>
        <p:spPr>
          <a:prstGeom prst="rect">
            <a:avLst/>
          </a:prstGeom>
        </p:spPr>
        <p:txBody>
          <a:bodyPr/>
          <a:lstStyle/>
          <a:p>
            <a:pPr/>
            <a:r>
              <a:t>Sample Average vs Regressions</a:t>
            </a:r>
          </a:p>
        </p:txBody>
      </p:sp>
      <p:sp>
        <p:nvSpPr>
          <p:cNvPr id="256" name="You can use sample average pre-post for difference-in-differences…"/>
          <p:cNvSpPr txBox="1"/>
          <p:nvPr>
            <p:ph type="body" idx="1"/>
          </p:nvPr>
        </p:nvSpPr>
        <p:spPr>
          <a:prstGeom prst="rect">
            <a:avLst/>
          </a:prstGeom>
        </p:spPr>
        <p:txBody>
          <a:bodyPr/>
          <a:lstStyle/>
          <a:p>
            <a:pPr/>
            <a:r>
              <a:t>You can use sample average pre-post for difference-in-differences</a:t>
            </a:r>
          </a:p>
          <a:p>
            <a:pPr/>
            <a:r>
              <a:t>You can also use regressions as well </a:t>
            </a:r>
          </a:p>
          <a:p>
            <a:pPr lvl="1"/>
            <a:r>
              <a:t>You will get 3 of out of the 4 dummies in our regression (we need to exclude one for the intercept)</a:t>
            </a:r>
          </a:p>
          <a:p>
            <a:pPr lvl="1"/>
            <a:r>
              <a:t>You can use covariates to increase precision around your DD estimate</a:t>
            </a:r>
          </a:p>
          <a:p>
            <a:pPr lvl="1"/>
            <a:r>
              <a:t>It’s a good idea to use specification tests for your Diff-in-Diff estimator with and without covariates to see how sensitive your estimate is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ample Average vs Regressions"/>
          <p:cNvSpPr txBox="1"/>
          <p:nvPr>
            <p:ph type="title"/>
          </p:nvPr>
        </p:nvSpPr>
        <p:spPr>
          <a:prstGeom prst="rect">
            <a:avLst/>
          </a:prstGeom>
        </p:spPr>
        <p:txBody>
          <a:bodyPr/>
          <a:lstStyle/>
          <a:p>
            <a:pPr/>
            <a:r>
              <a:t>Sample Average vs Regressions</a:t>
            </a:r>
          </a:p>
        </p:txBody>
      </p:sp>
      <p:sp>
        <p:nvSpPr>
          <p:cNvPr id="259" name="Regress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Regression</a:t>
            </a:r>
          </a:p>
        </p:txBody>
      </p:sp>
      <p:sp>
        <p:nvSpPr>
          <p:cNvPr id="260" name="Difference-in-Difference 2x2 case Regression (Using NJ-PA Example)…"/>
          <p:cNvSpPr txBox="1"/>
          <p:nvPr>
            <p:ph type="body" idx="1"/>
          </p:nvPr>
        </p:nvSpPr>
        <p:spPr>
          <a:prstGeom prst="rect">
            <a:avLst/>
          </a:prstGeom>
        </p:spPr>
        <p:txBody>
          <a:bodyPr/>
          <a:lstStyle/>
          <a:p>
            <a:pPr/>
            <a:r>
              <a:t>Difference-in-Difference 2x2 case Regression (Using NJ-PA Example)</a:t>
            </a:r>
          </a:p>
          <a:p>
            <a:pPr lvl="1"/>
            <a14:m>
              <m:oMathPara>
                <m:oMathParaPr>
                  <m:jc m:val="left"/>
                </m:oMathParaPr>
                <m:oMath>
                  <m:sSub>
                    <m:e>
                      <m:r>
                        <a:rPr xmlns:a="http://schemas.openxmlformats.org/drawingml/2006/main" sz="5800" i="1">
                          <a:solidFill>
                            <a:srgbClr val="000000"/>
                          </a:solidFill>
                          <a:latin typeface="Cambria Math" panose="02040503050406030204" pitchFamily="18" charset="0"/>
                        </a:rPr>
                        <m:t>Y</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α</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γ</m:t>
                  </m:r>
                  <m:r>
                    <a:rPr xmlns:a="http://schemas.openxmlformats.org/drawingml/2006/main" sz="5800" i="1">
                      <a:solidFill>
                        <a:srgbClr val="000000"/>
                      </a:solidFill>
                      <a:latin typeface="Cambria Math" panose="02040503050406030204" pitchFamily="18" charset="0"/>
                    </a:rPr>
                    <m:t>N</m:t>
                  </m:r>
                  <m:sSub>
                    <m:e>
                      <m:r>
                        <a:rPr xmlns:a="http://schemas.openxmlformats.org/drawingml/2006/main" sz="5800" i="1">
                          <a:solidFill>
                            <a:srgbClr val="000000"/>
                          </a:solidFill>
                          <a:latin typeface="Cambria Math" panose="02040503050406030204" pitchFamily="18" charset="0"/>
                        </a:rPr>
                        <m:t>J</m:t>
                      </m:r>
                    </m:e>
                    <m:sub>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λ</m:t>
                  </m:r>
                  <m:sSub>
                    <m:e>
                      <m:r>
                        <a:rPr xmlns:a="http://schemas.openxmlformats.org/drawingml/2006/main" sz="5800" i="1">
                          <a:solidFill>
                            <a:srgbClr val="000000"/>
                          </a:solidFill>
                          <a:latin typeface="Cambria Math" panose="02040503050406030204" pitchFamily="18" charset="0"/>
                        </a:rPr>
                        <m:t>D</m:t>
                      </m:r>
                    </m:e>
                    <m:sub>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δ</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J</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D</m:t>
                  </m:r>
                  <m:sSub>
                    <m:e>
                      <m:r>
                        <a:rPr xmlns:a="http://schemas.openxmlformats.org/drawingml/2006/main" sz="5800" i="1">
                          <a:solidFill>
                            <a:srgbClr val="000000"/>
                          </a:solidFill>
                          <a:latin typeface="Cambria Math" panose="02040503050406030204" pitchFamily="18" charset="0"/>
                        </a:rPr>
                        <m:t>)</m:t>
                      </m:r>
                    </m:e>
                    <m:sub>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sSub>
                    <m:e>
                      <m:r>
                        <a:rPr xmlns:a="http://schemas.openxmlformats.org/drawingml/2006/main" sz="5800" i="1">
                          <a:solidFill>
                            <a:srgbClr val="000000"/>
                          </a:solidFill>
                          <a:latin typeface="Cambria Math" panose="02040503050406030204" pitchFamily="18" charset="0"/>
                        </a:rPr>
                        <m:t>ε</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oMath>
              </m:oMathPara>
            </a14:m>
          </a:p>
          <a:p>
            <a:pPr lvl="1"/>
            <a:r>
              <a:t>Where </a:t>
            </a:r>
            <a14:m>
              <m:oMath>
                <m:r>
                  <a:rPr xmlns:a="http://schemas.openxmlformats.org/drawingml/2006/main" sz="7450" i="1">
                    <a:solidFill>
                      <a:srgbClr val="000000"/>
                    </a:solidFill>
                    <a:latin typeface="Cambria Math" panose="02040503050406030204" pitchFamily="18" charset="0"/>
                  </a:rPr>
                  <m:t>i</m:t>
                </m:r>
              </m:oMath>
            </a14:m>
            <a:r>
              <a:t> is individual in state </a:t>
            </a:r>
            <a14:m>
              <m:oMath>
                <m:r>
                  <a:rPr xmlns:a="http://schemas.openxmlformats.org/drawingml/2006/main" sz="6400" i="1">
                    <a:solidFill>
                      <a:srgbClr val="000000"/>
                    </a:solidFill>
                    <a:latin typeface="Cambria Math" panose="02040503050406030204" pitchFamily="18" charset="0"/>
                  </a:rPr>
                  <m:t>s</m:t>
                </m:r>
              </m:oMath>
            </a14:m>
            <a:r>
              <a:t> in time period </a:t>
            </a:r>
            <a14:m>
              <m:oMath>
                <m:r>
                  <a:rPr xmlns:a="http://schemas.openxmlformats.org/drawingml/2006/main" sz="6200" i="1">
                    <a:solidFill>
                      <a:srgbClr val="000000"/>
                    </a:solidFill>
                    <a:latin typeface="Cambria Math" panose="02040503050406030204" pitchFamily="18" charset="0"/>
                  </a:rPr>
                  <m:t>t</m:t>
                </m:r>
              </m:oMath>
            </a14:m>
          </a:p>
          <a:p>
            <a:pPr lvl="1"/>
            <a:r>
              <a:t>Where </a:t>
            </a:r>
            <a14:m>
              <m:oMath>
                <m:r>
                  <a:rPr xmlns:a="http://schemas.openxmlformats.org/drawingml/2006/main" sz="5950" i="1">
                    <a:solidFill>
                      <a:srgbClr val="000000"/>
                    </a:solidFill>
                    <a:latin typeface="Cambria Math" panose="02040503050406030204" pitchFamily="18" charset="0"/>
                  </a:rPr>
                  <m:t>N</m:t>
                </m:r>
                <m:sSub>
                  <m:e>
                    <m:r>
                      <a:rPr xmlns:a="http://schemas.openxmlformats.org/drawingml/2006/main" sz="5950" i="1">
                        <a:solidFill>
                          <a:srgbClr val="000000"/>
                        </a:solidFill>
                        <a:latin typeface="Cambria Math" panose="02040503050406030204" pitchFamily="18" charset="0"/>
                      </a:rPr>
                      <m:t>J</m:t>
                    </m:r>
                  </m:e>
                  <m:sub>
                    <m:r>
                      <a:rPr xmlns:a="http://schemas.openxmlformats.org/drawingml/2006/main" sz="5950" i="1">
                        <a:solidFill>
                          <a:srgbClr val="000000"/>
                        </a:solidFill>
                        <a:latin typeface="Cambria Math" panose="02040503050406030204" pitchFamily="18" charset="0"/>
                      </a:rPr>
                      <m:t>s</m:t>
                    </m:r>
                  </m:sub>
                </m:sSub>
                <m:r>
                  <a:rPr xmlns:a="http://schemas.openxmlformats.org/drawingml/2006/main" sz="5950" i="1">
                    <a:solidFill>
                      <a:srgbClr val="000000"/>
                    </a:solidFill>
                    <a:latin typeface="Cambria Math" panose="02040503050406030204" pitchFamily="18" charset="0"/>
                  </a:rPr>
                  <m:t>=</m:t>
                </m:r>
                <m:r>
                  <a:rPr xmlns:a="http://schemas.openxmlformats.org/drawingml/2006/main" sz="5950" i="1">
                    <a:solidFill>
                      <a:srgbClr val="000000"/>
                    </a:solidFill>
                    <a:latin typeface="Cambria Math" panose="02040503050406030204" pitchFamily="18" charset="0"/>
                  </a:rPr>
                  <m:t>1</m:t>
                </m:r>
              </m:oMath>
            </a14:m>
            <a:r>
              <a:t> if the observation lives in NJ</a:t>
            </a:r>
          </a:p>
          <a:p>
            <a:pPr lvl="1"/>
            <a:r>
              <a:t>Where </a:t>
            </a:r>
            <a14:m>
              <m:oMath>
                <m:sSub>
                  <m:e>
                    <m:r>
                      <a:rPr xmlns:a="http://schemas.openxmlformats.org/drawingml/2006/main" sz="6000" i="1">
                        <a:solidFill>
                          <a:srgbClr val="000000"/>
                        </a:solidFill>
                        <a:latin typeface="Cambria Math" panose="02040503050406030204" pitchFamily="18" charset="0"/>
                      </a:rPr>
                      <m:t>D</m:t>
                    </m:r>
                  </m:e>
                  <m:sub>
                    <m:r>
                      <a:rPr xmlns:a="http://schemas.openxmlformats.org/drawingml/2006/main" sz="6000" i="1">
                        <a:solidFill>
                          <a:srgbClr val="000000"/>
                        </a:solidFill>
                        <a:latin typeface="Cambria Math" panose="02040503050406030204" pitchFamily="18" charset="0"/>
                      </a:rPr>
                      <m:t>t</m:t>
                    </m:r>
                  </m:sub>
                </m:sSub>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1</m:t>
                </m:r>
              </m:oMath>
            </a14:m>
            <a:r>
              <a:t> if the observation is in the POST period or November 1992</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ample Average vs Regressions"/>
          <p:cNvSpPr txBox="1"/>
          <p:nvPr>
            <p:ph type="title"/>
          </p:nvPr>
        </p:nvSpPr>
        <p:spPr>
          <a:prstGeom prst="rect">
            <a:avLst/>
          </a:prstGeom>
        </p:spPr>
        <p:txBody>
          <a:bodyPr/>
          <a:lstStyle/>
          <a:p>
            <a:pPr/>
            <a:r>
              <a:t>Sample Average vs Regressions</a:t>
            </a:r>
          </a:p>
        </p:txBody>
      </p:sp>
      <p:sp>
        <p:nvSpPr>
          <p:cNvPr id="263" name="Decomposition of the Regress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Decomposition of the Regression</a:t>
            </a:r>
          </a:p>
        </p:txBody>
      </p:sp>
      <p:sp>
        <p:nvSpPr>
          <p:cNvPr id="264" name="Difference-in-Difference 2x2 case Regression (Using NJ-PA Example)…"/>
          <p:cNvSpPr txBox="1"/>
          <p:nvPr>
            <p:ph type="body" idx="1"/>
          </p:nvPr>
        </p:nvSpPr>
        <p:spPr>
          <a:prstGeom prst="rect">
            <a:avLst/>
          </a:prstGeom>
        </p:spPr>
        <p:txBody>
          <a:bodyPr/>
          <a:lstStyle/>
          <a:p>
            <a:pPr/>
            <a:r>
              <a:t>Difference-in-Difference 2x2 case Regression (Using NJ-PA Example)</a:t>
            </a:r>
          </a:p>
          <a:p>
            <a:pPr lvl="1"/>
            <a14:m>
              <m:oMathPara>
                <m:oMathParaPr>
                  <m:jc m:val="left"/>
                </m:oMathParaPr>
                <m:oMath>
                  <m:sSub>
                    <m:e>
                      <m:r>
                        <a:rPr xmlns:a="http://schemas.openxmlformats.org/drawingml/2006/main" sz="5800" i="1">
                          <a:solidFill>
                            <a:srgbClr val="000000"/>
                          </a:solidFill>
                          <a:latin typeface="Cambria Math" panose="02040503050406030204" pitchFamily="18" charset="0"/>
                        </a:rPr>
                        <m:t>Y</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α</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γ</m:t>
                  </m:r>
                  <m:r>
                    <a:rPr xmlns:a="http://schemas.openxmlformats.org/drawingml/2006/main" sz="5800" i="1">
                      <a:solidFill>
                        <a:srgbClr val="000000"/>
                      </a:solidFill>
                      <a:latin typeface="Cambria Math" panose="02040503050406030204" pitchFamily="18" charset="0"/>
                    </a:rPr>
                    <m:t>N</m:t>
                  </m:r>
                  <m:sSub>
                    <m:e>
                      <m:r>
                        <a:rPr xmlns:a="http://schemas.openxmlformats.org/drawingml/2006/main" sz="5800" i="1">
                          <a:solidFill>
                            <a:srgbClr val="000000"/>
                          </a:solidFill>
                          <a:latin typeface="Cambria Math" panose="02040503050406030204" pitchFamily="18" charset="0"/>
                        </a:rPr>
                        <m:t>J</m:t>
                      </m:r>
                    </m:e>
                    <m:sub>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λ</m:t>
                  </m:r>
                  <m:sSub>
                    <m:e>
                      <m:r>
                        <a:rPr xmlns:a="http://schemas.openxmlformats.org/drawingml/2006/main" sz="5800" i="1">
                          <a:solidFill>
                            <a:srgbClr val="000000"/>
                          </a:solidFill>
                          <a:latin typeface="Cambria Math" panose="02040503050406030204" pitchFamily="18" charset="0"/>
                        </a:rPr>
                        <m:t>D</m:t>
                      </m:r>
                    </m:e>
                    <m:sub>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δ</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J</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D</m:t>
                  </m:r>
                  <m:sSub>
                    <m:e>
                      <m:r>
                        <a:rPr xmlns:a="http://schemas.openxmlformats.org/drawingml/2006/main" sz="5800" i="1">
                          <a:solidFill>
                            <a:srgbClr val="000000"/>
                          </a:solidFill>
                          <a:latin typeface="Cambria Math" panose="02040503050406030204" pitchFamily="18" charset="0"/>
                        </a:rPr>
                        <m:t>)</m:t>
                      </m:r>
                    </m:e>
                    <m:sub>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sSub>
                    <m:e>
                      <m:r>
                        <a:rPr xmlns:a="http://schemas.openxmlformats.org/drawingml/2006/main" sz="5800" i="1">
                          <a:solidFill>
                            <a:srgbClr val="000000"/>
                          </a:solidFill>
                          <a:latin typeface="Cambria Math" panose="02040503050406030204" pitchFamily="18" charset="0"/>
                        </a:rPr>
                        <m:t>ε</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oMath>
              </m:oMathPara>
            </a14:m>
          </a:p>
          <a:p>
            <a:pPr lvl="1"/>
            <a:r>
              <a:t>PA Pre: </a:t>
            </a:r>
            <a14:m>
              <m:oMath>
                <m:r>
                  <a:rPr xmlns:a="http://schemas.openxmlformats.org/drawingml/2006/main" sz="6100" i="1">
                    <a:solidFill>
                      <a:srgbClr val="000000"/>
                    </a:solidFill>
                    <a:latin typeface="Cambria Math" panose="02040503050406030204" pitchFamily="18" charset="0"/>
                  </a:rPr>
                  <m:t>α</m:t>
                </m:r>
              </m:oMath>
            </a14:m>
          </a:p>
          <a:p>
            <a:pPr lvl="1"/>
            <a:r>
              <a:t>PA Post: </a:t>
            </a:r>
            <a14:m>
              <m:oMath>
                <m:r>
                  <a:rPr xmlns:a="http://schemas.openxmlformats.org/drawingml/2006/main" sz="5900" i="1">
                    <a:solidFill>
                      <a:srgbClr val="000000"/>
                    </a:solidFill>
                    <a:latin typeface="Cambria Math" panose="02040503050406030204" pitchFamily="18" charset="0"/>
                  </a:rPr>
                  <m:t>α</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λ</m:t>
                </m:r>
              </m:oMath>
            </a14:m>
          </a:p>
          <a:p>
            <a:pPr lvl="1"/>
            <a:r>
              <a:t>NJ Pre: </a:t>
            </a:r>
            <a14:m>
              <m:oMath>
                <m:r>
                  <a:rPr xmlns:a="http://schemas.openxmlformats.org/drawingml/2006/main" sz="5750" i="1">
                    <a:solidFill>
                      <a:srgbClr val="000000"/>
                    </a:solidFill>
                    <a:latin typeface="Cambria Math" panose="02040503050406030204" pitchFamily="18" charset="0"/>
                  </a:rPr>
                  <m:t>α</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γ</m:t>
                </m:r>
              </m:oMath>
            </a14:m>
          </a:p>
          <a:p>
            <a:pPr lvl="1"/>
            <a:r>
              <a:t>NJ Post: </a:t>
            </a:r>
            <a14:m>
              <m:oMath>
                <m:r>
                  <a:rPr xmlns:a="http://schemas.openxmlformats.org/drawingml/2006/main" sz="5800" i="1">
                    <a:solidFill>
                      <a:srgbClr val="000000"/>
                    </a:solidFill>
                    <a:latin typeface="Cambria Math" panose="02040503050406030204" pitchFamily="18" charset="0"/>
                  </a:rPr>
                  <m:t>α</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γ</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λ</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δ</m:t>
                </m:r>
              </m:oMath>
            </a14:m>
          </a:p>
        </p:txBody>
      </p:sp>
      <p:graphicFrame>
        <p:nvGraphicFramePr>
          <p:cNvPr id="265" name="Table 5"/>
          <p:cNvGraphicFramePr/>
          <p:nvPr/>
        </p:nvGraphicFramePr>
        <p:xfrm>
          <a:off x="10251685" y="7292516"/>
          <a:ext cx="12418828" cy="585092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074008"/>
                <a:gridCol w="3640386"/>
                <a:gridCol w="2469216"/>
                <a:gridCol w="3228865"/>
              </a:tblGrid>
              <a:tr h="1269275">
                <a:tc>
                  <a:txBody>
                    <a:bodyPr/>
                    <a:lstStyle/>
                    <a:p>
                      <a:pPr algn="l" defTabSz="457200">
                        <a:lnSpc>
                          <a:spcPct val="107916"/>
                        </a:lnSpc>
                        <a:spcBef>
                          <a:spcPts val="500"/>
                        </a:spcBef>
                        <a:defRPr sz="4000">
                          <a:uFill>
                            <a:solidFill>
                              <a:srgbClr val="000000"/>
                            </a:solidFill>
                          </a:uFill>
                          <a:latin typeface="Calibri"/>
                          <a:ea typeface="Calibri"/>
                          <a:cs typeface="Calibri"/>
                          <a:sym typeface="Calibri"/>
                        </a:defRPr>
                      </a:pPr>
                      <a:r>
                        <a:t>DD</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r>
                        <a:t>Post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r>
                        <a:t>Pre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r>
                        <a:t>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1269275">
                <a:tc>
                  <a:txBody>
                    <a:bodyPr/>
                    <a:lstStyle/>
                    <a:p>
                      <a:pPr algn="l" defTabSz="457200">
                        <a:spcBef>
                          <a:spcPts val="500"/>
                        </a:spcBef>
                        <a:defRPr sz="4000">
                          <a:uFill>
                            <a:solidFill>
                              <a:srgbClr val="000000"/>
                            </a:solidFill>
                          </a:uFill>
                          <a:latin typeface="Calibri"/>
                          <a:ea typeface="Calibri"/>
                          <a:cs typeface="Calibri"/>
                          <a:sym typeface="Calibri"/>
                        </a:defRPr>
                      </a:pPr>
                      <a:r>
                        <a:t>NJ</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1269275">
                <a:tc>
                  <a:txBody>
                    <a:bodyPr/>
                    <a:lstStyle/>
                    <a:p>
                      <a:pPr algn="l" defTabSz="457200">
                        <a:spcBef>
                          <a:spcPts val="500"/>
                        </a:spcBef>
                        <a:defRPr sz="4000">
                          <a:uFill>
                            <a:solidFill>
                              <a:srgbClr val="000000"/>
                            </a:solidFill>
                          </a:uFill>
                          <a:latin typeface="Calibri"/>
                          <a:ea typeface="Calibri"/>
                          <a:cs typeface="Calibri"/>
                          <a:sym typeface="Calibri"/>
                        </a:defRPr>
                      </a:pPr>
                      <a:r>
                        <a:t>PA</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2036743">
                <a:tc>
                  <a:txBody>
                    <a:bodyPr/>
                    <a:lstStyle/>
                    <a:p>
                      <a:pPr algn="l" defTabSz="457200">
                        <a:spcBef>
                          <a:spcPts val="500"/>
                        </a:spcBef>
                        <a:defRPr sz="4000">
                          <a:uFill>
                            <a:solidFill>
                              <a:srgbClr val="000000"/>
                            </a:solidFill>
                          </a:uFill>
                          <a:latin typeface="Calibri"/>
                          <a:ea typeface="Calibri"/>
                          <a:cs typeface="Calibri"/>
                          <a:sym typeface="Calibri"/>
                        </a:defRPr>
                      </a:pPr>
                      <a:r>
                        <a:t>Second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bl>
          </a:graphicData>
        </a:graphic>
      </p:graphicFrame>
      <p:sp>
        <p:nvSpPr>
          <p:cNvPr id="266" name="Equation"/>
          <p:cNvSpPr txBox="1"/>
          <p:nvPr/>
        </p:nvSpPr>
        <p:spPr>
          <a:xfrm>
            <a:off x="17445361" y="9041303"/>
            <a:ext cx="1275556" cy="4590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γ</m:t>
                  </m:r>
                </m:oMath>
              </m:oMathPara>
            </a14:m>
            <a:endParaRPr sz="4800"/>
          </a:p>
        </p:txBody>
      </p:sp>
      <p:sp>
        <p:nvSpPr>
          <p:cNvPr id="267" name="Equation"/>
          <p:cNvSpPr txBox="1"/>
          <p:nvPr/>
        </p:nvSpPr>
        <p:spPr>
          <a:xfrm>
            <a:off x="13540011" y="9001375"/>
            <a:ext cx="3195117" cy="5388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γ</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λ</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oMath>
              </m:oMathPara>
            </a14:m>
            <a:endParaRPr sz="4800"/>
          </a:p>
        </p:txBody>
      </p:sp>
      <p:sp>
        <p:nvSpPr>
          <p:cNvPr id="268" name="Equation"/>
          <p:cNvSpPr txBox="1"/>
          <p:nvPr/>
        </p:nvSpPr>
        <p:spPr>
          <a:xfrm>
            <a:off x="14501926" y="10178930"/>
            <a:ext cx="1271287" cy="43830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λ</m:t>
                  </m:r>
                </m:oMath>
              </m:oMathPara>
            </a14:m>
            <a:endParaRPr sz="4800"/>
          </a:p>
        </p:txBody>
      </p:sp>
      <p:sp>
        <p:nvSpPr>
          <p:cNvPr id="269" name="Equation"/>
          <p:cNvSpPr txBox="1"/>
          <p:nvPr/>
        </p:nvSpPr>
        <p:spPr>
          <a:xfrm>
            <a:off x="17924033" y="10260312"/>
            <a:ext cx="318212" cy="2755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oMath>
              </m:oMathPara>
            </a14:m>
            <a:endParaRPr sz="4800"/>
          </a:p>
        </p:txBody>
      </p:sp>
      <p:sp>
        <p:nvSpPr>
          <p:cNvPr id="270" name="Equation"/>
          <p:cNvSpPr txBox="1"/>
          <p:nvPr/>
        </p:nvSpPr>
        <p:spPr>
          <a:xfrm>
            <a:off x="20400168" y="9051667"/>
            <a:ext cx="1255439" cy="43830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λ</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oMath>
              </m:oMathPara>
            </a14:m>
            <a:endParaRPr sz="4800"/>
          </a:p>
        </p:txBody>
      </p:sp>
      <p:sp>
        <p:nvSpPr>
          <p:cNvPr id="271" name="Equation"/>
          <p:cNvSpPr txBox="1"/>
          <p:nvPr/>
        </p:nvSpPr>
        <p:spPr>
          <a:xfrm>
            <a:off x="20892861" y="10003269"/>
            <a:ext cx="270054" cy="4230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λ</m:t>
                  </m:r>
                </m:oMath>
              </m:oMathPara>
            </a14:m>
            <a:endParaRPr sz="4800"/>
          </a:p>
        </p:txBody>
      </p:sp>
      <p:sp>
        <p:nvSpPr>
          <p:cNvPr id="272" name="Equation"/>
          <p:cNvSpPr txBox="1"/>
          <p:nvPr/>
        </p:nvSpPr>
        <p:spPr>
          <a:xfrm>
            <a:off x="20894994" y="11747415"/>
            <a:ext cx="265787" cy="41391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oMath>
              </m:oMathPara>
            </a14:m>
            <a:endParaRPr sz="4800"/>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Overview"/>
          <p:cNvSpPr txBox="1"/>
          <p:nvPr>
            <p:ph type="title"/>
          </p:nvPr>
        </p:nvSpPr>
        <p:spPr>
          <a:prstGeom prst="rect">
            <a:avLst/>
          </a:prstGeom>
        </p:spPr>
        <p:txBody>
          <a:bodyPr/>
          <a:lstStyle/>
          <a:p>
            <a:pPr/>
            <a:r>
              <a:t>Overview</a:t>
            </a:r>
          </a:p>
        </p:txBody>
      </p:sp>
      <p:sp>
        <p:nvSpPr>
          <p:cNvPr id="15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60" name="The difference-in-differences estimator (or diff-in-diff) is a very common estimator used in academic research…"/>
          <p:cNvSpPr txBox="1"/>
          <p:nvPr>
            <p:ph type="body" idx="1"/>
          </p:nvPr>
        </p:nvSpPr>
        <p:spPr>
          <a:prstGeom prst="rect">
            <a:avLst/>
          </a:prstGeom>
        </p:spPr>
        <p:txBody>
          <a:bodyPr/>
          <a:lstStyle/>
          <a:p>
            <a:pPr/>
            <a:r>
              <a:t>The difference-in-differences estimator (or diff-in-diff) is a very common estimator used in academic research</a:t>
            </a:r>
          </a:p>
          <a:p>
            <a:pPr lvl="1"/>
            <a:r>
              <a:t>Not utilized enough in federal evaluation</a:t>
            </a:r>
          </a:p>
          <a:p>
            <a:pPr/>
            <a:r>
              <a:t>It can handle observed and unobserved heterogeneity/confounders</a:t>
            </a:r>
          </a:p>
          <a:p>
            <a:pPr lvl="1"/>
            <a:r>
              <a:t>Fixed Effects estimator only handles time-invariant confounders</a:t>
            </a:r>
          </a:p>
          <a:p>
            <a:pPr lvl="1"/>
            <a:r>
              <a:t>Diff-in-diff can handle both time-invariant and time-varying confounders, as long as the parallel assumption holds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ample Average vs Regressions"/>
          <p:cNvSpPr txBox="1"/>
          <p:nvPr>
            <p:ph type="title"/>
          </p:nvPr>
        </p:nvSpPr>
        <p:spPr>
          <a:prstGeom prst="rect">
            <a:avLst/>
          </a:prstGeom>
        </p:spPr>
        <p:txBody>
          <a:bodyPr/>
          <a:lstStyle/>
          <a:p>
            <a:pPr/>
            <a:r>
              <a:t>Sample Average vs Regressions</a:t>
            </a:r>
          </a:p>
        </p:txBody>
      </p:sp>
      <p:sp>
        <p:nvSpPr>
          <p:cNvPr id="275" name="We use the trend in the control to get the  counterfactual for  the treatment group for…"/>
          <p:cNvSpPr txBox="1"/>
          <p:nvPr>
            <p:ph type="body" idx="1"/>
          </p:nvPr>
        </p:nvSpPr>
        <p:spPr>
          <a:prstGeom prst="rect">
            <a:avLst/>
          </a:prstGeom>
        </p:spPr>
        <p:txBody>
          <a:bodyPr/>
          <a:lstStyle/>
          <a:p>
            <a:pPr/>
            <a:r>
              <a:t>We use the trend in the</a:t>
            </a:r>
            <a:br/>
            <a:r>
              <a:t>control to get the </a:t>
            </a:r>
            <a:br/>
            <a:r>
              <a:t>counterfactual for </a:t>
            </a:r>
            <a:br/>
            <a:r>
              <a:t>the treatment group for</a:t>
            </a:r>
            <a:br/>
            <a14:m>
              <m:oMath>
                <m:r>
                  <a:rPr xmlns:a="http://schemas.openxmlformats.org/drawingml/2006/main" sz="5900" i="1">
                    <a:solidFill>
                      <a:srgbClr val="000000"/>
                    </a:solidFill>
                    <a:latin typeface="Cambria Math" panose="02040503050406030204" pitchFamily="18" charset="0"/>
                  </a:rPr>
                  <m:t>E</m:t>
                </m:r>
                <m:r>
                  <a:rPr xmlns:a="http://schemas.openxmlformats.org/drawingml/2006/main" sz="5900" i="1">
                    <a:solidFill>
                      <a:srgbClr val="000000"/>
                    </a:solidFill>
                    <a:latin typeface="Cambria Math" panose="02040503050406030204" pitchFamily="18" charset="0"/>
                  </a:rPr>
                  <m:t>[</m:t>
                </m:r>
                <m:sSubSup>
                  <m:e>
                    <m:r>
                      <a:rPr xmlns:a="http://schemas.openxmlformats.org/drawingml/2006/main" sz="5900" i="1">
                        <a:solidFill>
                          <a:srgbClr val="000000"/>
                        </a:solidFill>
                        <a:latin typeface="Cambria Math" panose="02040503050406030204" pitchFamily="18" charset="0"/>
                      </a:rPr>
                      <m:t>Y</m:t>
                    </m:r>
                  </m:e>
                  <m:sub>
                    <m:r>
                      <a:rPr xmlns:a="http://schemas.openxmlformats.org/drawingml/2006/main" sz="5900" i="1">
                        <a:solidFill>
                          <a:srgbClr val="000000"/>
                        </a:solidFill>
                        <a:latin typeface="Cambria Math" panose="02040503050406030204" pitchFamily="18" charset="0"/>
                      </a:rPr>
                      <m:t>k</m:t>
                    </m:r>
                  </m:sub>
                  <m:sup>
                    <m:r>
                      <a:rPr xmlns:a="http://schemas.openxmlformats.org/drawingml/2006/main" sz="5900" i="1">
                        <a:solidFill>
                          <a:srgbClr val="000000"/>
                        </a:solidFill>
                        <a:latin typeface="Cambria Math" panose="02040503050406030204" pitchFamily="18" charset="0"/>
                      </a:rPr>
                      <m:t>0</m:t>
                    </m:r>
                  </m:sup>
                </m:sSubSup>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P</m:t>
                </m:r>
                <m:r>
                  <a:rPr xmlns:a="http://schemas.openxmlformats.org/drawingml/2006/main" sz="5900" i="1">
                    <a:solidFill>
                      <a:srgbClr val="000000"/>
                    </a:solidFill>
                    <a:latin typeface="Cambria Math" panose="02040503050406030204" pitchFamily="18" charset="0"/>
                  </a:rPr>
                  <m:t>o</m:t>
                </m:r>
                <m:r>
                  <a:rPr xmlns:a="http://schemas.openxmlformats.org/drawingml/2006/main" sz="5900" i="1">
                    <a:solidFill>
                      <a:srgbClr val="000000"/>
                    </a:solidFill>
                    <a:latin typeface="Cambria Math" panose="02040503050406030204" pitchFamily="18" charset="0"/>
                  </a:rPr>
                  <m:t>s</m:t>
                </m:r>
                <m:r>
                  <a:rPr xmlns:a="http://schemas.openxmlformats.org/drawingml/2006/main" sz="5900" i="1">
                    <a:solidFill>
                      <a:srgbClr val="000000"/>
                    </a:solidFill>
                    <a:latin typeface="Cambria Math" panose="02040503050406030204" pitchFamily="18" charset="0"/>
                  </a:rPr>
                  <m:t>t</m:t>
                </m:r>
                <m:r>
                  <a:rPr xmlns:a="http://schemas.openxmlformats.org/drawingml/2006/main" sz="5900" i="1">
                    <a:solidFill>
                      <a:srgbClr val="000000"/>
                    </a:solidFill>
                    <a:latin typeface="Cambria Math" panose="02040503050406030204" pitchFamily="18" charset="0"/>
                  </a:rPr>
                  <m:t>]</m:t>
                </m:r>
              </m:oMath>
            </a14:m>
          </a:p>
          <a:p>
            <a:pPr/>
            <a:r>
              <a:t>The parallel trends </a:t>
            </a:r>
            <a:br/>
            <a:r>
              <a:t>assumption is key here</a:t>
            </a:r>
          </a:p>
        </p:txBody>
      </p:sp>
      <p:pic>
        <p:nvPicPr>
          <p:cNvPr id="276" name="Image" descr="Image"/>
          <p:cNvPicPr>
            <a:picLocks noChangeAspect="1"/>
          </p:cNvPicPr>
          <p:nvPr/>
        </p:nvPicPr>
        <p:blipFill>
          <a:blip r:embed="rId2">
            <a:extLst/>
          </a:blip>
          <a:stretch>
            <a:fillRect/>
          </a:stretch>
        </p:blipFill>
        <p:spPr>
          <a:xfrm>
            <a:off x="10590190" y="2901472"/>
            <a:ext cx="12164953" cy="1095007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ample Average vs Regressions"/>
          <p:cNvSpPr txBox="1"/>
          <p:nvPr>
            <p:ph type="title"/>
          </p:nvPr>
        </p:nvSpPr>
        <p:spPr>
          <a:prstGeom prst="rect">
            <a:avLst/>
          </a:prstGeom>
        </p:spPr>
        <p:txBody>
          <a:bodyPr/>
          <a:lstStyle/>
          <a:p>
            <a:pPr/>
            <a:r>
              <a:t>Sample Average vs Regressions</a:t>
            </a:r>
          </a:p>
        </p:txBody>
      </p:sp>
      <p:sp>
        <p:nvSpPr>
          <p:cNvPr id="279" name="Note: OLS will still estimate the DD estimator even if the parallel trends assumption does not hold…"/>
          <p:cNvSpPr txBox="1"/>
          <p:nvPr>
            <p:ph type="body" idx="1"/>
          </p:nvPr>
        </p:nvSpPr>
        <p:spPr>
          <a:prstGeom prst="rect">
            <a:avLst/>
          </a:prstGeom>
        </p:spPr>
        <p:txBody>
          <a:bodyPr/>
          <a:lstStyle/>
          <a:p>
            <a:pPr marL="505968" indent="-505968" defTabSz="2023821">
              <a:spcBef>
                <a:spcPts val="3700"/>
              </a:spcBef>
              <a:defRPr sz="3984"/>
            </a:pPr>
            <a:r>
              <a:t>Note: OLS will still estimate</a:t>
            </a:r>
            <a:br/>
            <a:r>
              <a:t>the DD estimator even if</a:t>
            </a:r>
            <a:br/>
            <a:r>
              <a:t>the parallel trends assumption</a:t>
            </a:r>
            <a:br/>
            <a:r>
              <a:t>does not hold</a:t>
            </a:r>
          </a:p>
          <a:p>
            <a:pPr marL="505968" indent="-505968" defTabSz="2023821">
              <a:spcBef>
                <a:spcPts val="3700"/>
              </a:spcBef>
              <a:defRPr sz="3984"/>
            </a:pPr>
            <a:r>
              <a:t>If Pennsylvania is not a true</a:t>
            </a:r>
            <a:br/>
            <a:r>
              <a:t>counterfactual trend of </a:t>
            </a:r>
            <a:br/>
            <a:r>
              <a:t>New Jersey, then the DD </a:t>
            </a:r>
            <a:br/>
            <a:r>
              <a:t>estimator will be biased</a:t>
            </a:r>
          </a:p>
          <a:p>
            <a:pPr marL="505968" indent="-505968" defTabSz="2023821">
              <a:spcBef>
                <a:spcPts val="3700"/>
              </a:spcBef>
              <a:defRPr sz="3984"/>
            </a:pPr>
            <a14:m>
              <m:oMathPara>
                <m:oMathParaPr>
                  <m:jc m:val="left"/>
                </m:oMathParaPr>
                <m:oMath>
                  <m:sSubSup>
                    <m:e>
                      <m:limUpp>
                        <m:e>
                          <m:r>
                            <a:rPr xmlns:a="http://schemas.openxmlformats.org/drawingml/2006/main" sz="4800" i="1">
                              <a:solidFill>
                                <a:srgbClr val="000000"/>
                              </a:solidFill>
                              <a:latin typeface="Cambria Math" panose="02040503050406030204" pitchFamily="18" charset="0"/>
                            </a:rPr>
                            <m:t>δ</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k</m:t>
                      </m:r>
                      <m:r>
                        <a:rPr xmlns:a="http://schemas.openxmlformats.org/drawingml/2006/main" sz="4800" i="1">
                          <a:solidFill>
                            <a:srgbClr val="000000"/>
                          </a:solidFill>
                          <a:latin typeface="Cambria Math" panose="02040503050406030204" pitchFamily="18" charset="0"/>
                        </a:rPr>
                        <m:t>U</m:t>
                      </m:r>
                    </m:sub>
                    <m:sup>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2</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B</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s</m:t>
                  </m:r>
                </m:oMath>
              </m:oMathPara>
            </a14:m>
          </a:p>
          <a:p>
            <a:pPr marL="505968" indent="-505968" defTabSz="2023821">
              <a:spcBef>
                <a:spcPts val="3700"/>
              </a:spcBef>
              <a:defRPr sz="3984"/>
            </a:pPr>
            <a:r>
              <a:t>The Parallel Trends assumption </a:t>
            </a:r>
            <a:br/>
            <a:r>
              <a:t>is just a restatement of the </a:t>
            </a:r>
            <a:br/>
            <a:r>
              <a:t>strict exogeneity assumption</a:t>
            </a:r>
          </a:p>
        </p:txBody>
      </p:sp>
      <p:pic>
        <p:nvPicPr>
          <p:cNvPr id="280" name="Image" descr="Image"/>
          <p:cNvPicPr>
            <a:picLocks noChangeAspect="1"/>
          </p:cNvPicPr>
          <p:nvPr/>
        </p:nvPicPr>
        <p:blipFill>
          <a:blip r:embed="rId2">
            <a:extLst/>
          </a:blip>
          <a:stretch>
            <a:fillRect/>
          </a:stretch>
        </p:blipFill>
        <p:spPr>
          <a:xfrm>
            <a:off x="10065165" y="2676291"/>
            <a:ext cx="12157870" cy="1094699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Inference"/>
          <p:cNvSpPr txBox="1"/>
          <p:nvPr>
            <p:ph type="title"/>
          </p:nvPr>
        </p:nvSpPr>
        <p:spPr>
          <a:prstGeom prst="rect">
            <a:avLst/>
          </a:prstGeom>
        </p:spPr>
        <p:txBody>
          <a:bodyPr/>
          <a:lstStyle/>
          <a:p>
            <a:pPr/>
            <a:r>
              <a:t>Inference</a:t>
            </a:r>
          </a:p>
        </p:txBody>
      </p:sp>
      <p:sp>
        <p:nvSpPr>
          <p:cNvPr id="28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Inference"/>
          <p:cNvSpPr txBox="1"/>
          <p:nvPr>
            <p:ph type="title"/>
          </p:nvPr>
        </p:nvSpPr>
        <p:spPr>
          <a:prstGeom prst="rect">
            <a:avLst/>
          </a:prstGeom>
        </p:spPr>
        <p:txBody>
          <a:bodyPr/>
          <a:lstStyle/>
          <a:p>
            <a:pPr/>
            <a:r>
              <a:t>Inference</a:t>
            </a:r>
          </a:p>
        </p:txBody>
      </p:sp>
      <p:sp>
        <p:nvSpPr>
          <p:cNvPr id="286"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87" name="2 Issues with Diff-in-Diff Inference…"/>
          <p:cNvSpPr txBox="1"/>
          <p:nvPr>
            <p:ph type="body" idx="1"/>
          </p:nvPr>
        </p:nvSpPr>
        <p:spPr>
          <a:prstGeom prst="rect">
            <a:avLst/>
          </a:prstGeom>
        </p:spPr>
        <p:txBody>
          <a:bodyPr/>
          <a:lstStyle/>
          <a:p>
            <a:pPr marL="603504" indent="-603504" defTabSz="2413955">
              <a:spcBef>
                <a:spcPts val="4400"/>
              </a:spcBef>
              <a:defRPr sz="4752"/>
            </a:pPr>
            <a:r>
              <a:t>2 Issues with Diff-in-Diff Inference</a:t>
            </a:r>
          </a:p>
          <a:p>
            <a:pPr marL="603504" indent="-603504" defTabSz="2413955">
              <a:spcBef>
                <a:spcPts val="4400"/>
              </a:spcBef>
              <a:defRPr sz="4752"/>
            </a:pPr>
            <a:r>
              <a:t>1) Errors are correlated within groups, typically at the state level</a:t>
            </a:r>
          </a:p>
          <a:p>
            <a:pPr lvl="1" marL="1207008" indent="-603504" defTabSz="2413955">
              <a:spcBef>
                <a:spcPts val="4400"/>
              </a:spcBef>
              <a:defRPr sz="4752"/>
            </a:pPr>
            <a:r>
              <a:t>Bertrand, Duflo, and Mullainathan (2004) note that conventional standard errors will understate the standard deviation of the estimator and more likely to commit a Type I error (reject a true null)</a:t>
            </a:r>
          </a:p>
          <a:p>
            <a:pPr marL="603504" indent="-603504" defTabSz="2413955">
              <a:spcBef>
                <a:spcPts val="4400"/>
              </a:spcBef>
              <a:defRPr sz="4752"/>
            </a:pPr>
            <a:r>
              <a:t>2) Conley and Taber (2011) mention the problem of small clusters</a:t>
            </a:r>
          </a:p>
          <a:p>
            <a:pPr lvl="1" marL="1207008" indent="-603504" defTabSz="2413955">
              <a:spcBef>
                <a:spcPts val="4400"/>
              </a:spcBef>
              <a:defRPr sz="4752"/>
            </a:pPr>
            <a:r>
              <a:t>When we cluster at the state level and 1 or a few states adopt the treatment, then standard errors will be inconsistent and downward biased (Type 1 Error)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Inference"/>
          <p:cNvSpPr txBox="1"/>
          <p:nvPr>
            <p:ph type="title"/>
          </p:nvPr>
        </p:nvSpPr>
        <p:spPr>
          <a:prstGeom prst="rect">
            <a:avLst/>
          </a:prstGeom>
        </p:spPr>
        <p:txBody>
          <a:bodyPr/>
          <a:lstStyle/>
          <a:p>
            <a:pPr/>
            <a:r>
              <a:t>Inference</a:t>
            </a:r>
          </a:p>
        </p:txBody>
      </p:sp>
      <p:sp>
        <p:nvSpPr>
          <p:cNvPr id="290"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91" name="1) Bertrand, et al. (2004) propose three methods to deal with serial correlations within large clusters…"/>
          <p:cNvSpPr txBox="1"/>
          <p:nvPr>
            <p:ph type="body" idx="1"/>
          </p:nvPr>
        </p:nvSpPr>
        <p:spPr>
          <a:prstGeom prst="rect">
            <a:avLst/>
          </a:prstGeom>
        </p:spPr>
        <p:txBody>
          <a:bodyPr/>
          <a:lstStyle/>
          <a:p>
            <a:pPr marL="566927" indent="-566927" defTabSz="2267655">
              <a:spcBef>
                <a:spcPts val="4100"/>
              </a:spcBef>
              <a:defRPr sz="4464"/>
            </a:pPr>
            <a:r>
              <a:t>1) Bertrand, et al. (2004) propose three methods to deal with serial correlations within large clusters</a:t>
            </a:r>
          </a:p>
          <a:p>
            <a:pPr lvl="1" marL="1133855" indent="-566927" defTabSz="2267655">
              <a:spcBef>
                <a:spcPts val="4100"/>
              </a:spcBef>
              <a:defRPr sz="4464"/>
            </a:pPr>
            <a:r>
              <a:t>Block bootstrapping standard errors</a:t>
            </a:r>
          </a:p>
          <a:p>
            <a:pPr lvl="2" marL="1700783" indent="-566927" defTabSz="2267655">
              <a:spcBef>
                <a:spcPts val="4100"/>
              </a:spcBef>
              <a:defRPr sz="4464"/>
            </a:pPr>
            <a:r>
              <a:t>bootstrapping at with replacement at the cluster level (usually state)</a:t>
            </a:r>
          </a:p>
          <a:p>
            <a:pPr lvl="1" marL="1133855" indent="-566927" defTabSz="2267655">
              <a:spcBef>
                <a:spcPts val="4100"/>
              </a:spcBef>
              <a:defRPr sz="4464"/>
            </a:pPr>
            <a:r>
              <a:t>Aggregating data into one pre and one post period</a:t>
            </a:r>
          </a:p>
          <a:p>
            <a:pPr lvl="1" marL="1133855" indent="-566927" defTabSz="2267655">
              <a:spcBef>
                <a:spcPts val="4100"/>
              </a:spcBef>
              <a:defRPr sz="4464"/>
            </a:pPr>
            <a:r>
              <a:t>Clustering standard errors at the treatment level (usually state)</a:t>
            </a:r>
          </a:p>
          <a:p>
            <a:pPr lvl="2" marL="1700783" indent="-566927" defTabSz="2267655">
              <a:spcBef>
                <a:spcPts val="4100"/>
              </a:spcBef>
              <a:defRPr sz="4464"/>
            </a:pPr>
            <a:r>
              <a:t>Can be implemented easily with Stata</a:t>
            </a:r>
          </a:p>
          <a:p>
            <a:pPr lvl="2" marL="1700783" indent="-566927" defTabSz="2267655">
              <a:spcBef>
                <a:spcPts val="4100"/>
              </a:spcBef>
              <a:defRPr sz="4464"/>
            </a:pPr>
            <a:r>
              <a:t>Small clusters are still a problem discussed next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Inference"/>
          <p:cNvSpPr txBox="1"/>
          <p:nvPr>
            <p:ph type="title"/>
          </p:nvPr>
        </p:nvSpPr>
        <p:spPr>
          <a:prstGeom prst="rect">
            <a:avLst/>
          </a:prstGeom>
        </p:spPr>
        <p:txBody>
          <a:bodyPr/>
          <a:lstStyle/>
          <a:p>
            <a:pPr/>
            <a:r>
              <a:t>Inference</a:t>
            </a:r>
          </a:p>
        </p:txBody>
      </p:sp>
      <p:sp>
        <p:nvSpPr>
          <p:cNvPr id="294"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95" name="2) What to do when we have small clusters?…"/>
          <p:cNvSpPr txBox="1"/>
          <p:nvPr>
            <p:ph type="body" idx="1"/>
          </p:nvPr>
        </p:nvSpPr>
        <p:spPr>
          <a:prstGeom prst="rect">
            <a:avLst/>
          </a:prstGeom>
        </p:spPr>
        <p:txBody>
          <a:bodyPr/>
          <a:lstStyle/>
          <a:p>
            <a:pPr marL="536447" indent="-536447" defTabSz="2145738">
              <a:spcBef>
                <a:spcPts val="3900"/>
              </a:spcBef>
              <a:defRPr sz="4224"/>
            </a:pPr>
            <a:r>
              <a:t>2) What to do when we have small clusters?</a:t>
            </a:r>
          </a:p>
          <a:p>
            <a:pPr lvl="1" marL="1072895" indent="-536447" defTabSz="2145738">
              <a:spcBef>
                <a:spcPts val="3900"/>
              </a:spcBef>
              <a:defRPr sz="4224"/>
            </a:pPr>
            <a:r>
              <a:t>Cunningham (2021) suggests using randomized inference</a:t>
            </a:r>
          </a:p>
          <a:p>
            <a:pPr lvl="1" marL="1072895" indent="-536447" defTabSz="2145738">
              <a:spcBef>
                <a:spcPts val="3900"/>
              </a:spcBef>
              <a:defRPr sz="4224"/>
            </a:pPr>
            <a:r>
              <a:t>Conley and Taber (2011) suggest 2-stage estimates of standard errors</a:t>
            </a:r>
          </a:p>
          <a:p>
            <a:pPr lvl="1" marL="1072895" indent="-536447" defTabSz="2145738">
              <a:spcBef>
                <a:spcPts val="3900"/>
              </a:spcBef>
              <a:defRPr sz="4224"/>
            </a:pPr>
            <a:r>
              <a:t>Cameron and Miller (2015) suggest using synthetic control method</a:t>
            </a:r>
          </a:p>
          <a:p>
            <a:pPr marL="536447" indent="-536447" defTabSz="2145738">
              <a:spcBef>
                <a:spcPts val="3900"/>
              </a:spcBef>
              <a:defRPr sz="4224"/>
            </a:pPr>
            <a:r>
              <a:t>Santa’Anna Updates</a:t>
            </a:r>
          </a:p>
          <a:p>
            <a:pPr lvl="1" marL="1072895" indent="-536447" defTabSz="2145738">
              <a:spcBef>
                <a:spcPts val="3900"/>
              </a:spcBef>
              <a:defRPr sz="4224"/>
            </a:pPr>
            <a:r>
              <a:t>Ferman and Pinto (2019) suggest using bootstrap-based inference</a:t>
            </a:r>
          </a:p>
          <a:p>
            <a:pPr lvl="1" marL="1072895" indent="-536447" defTabSz="2145738">
              <a:spcBef>
                <a:spcPts val="3900"/>
              </a:spcBef>
              <a:defRPr sz="4224"/>
            </a:pPr>
            <a:r>
              <a:t>Hagemann (2020) suggest using rearrangement permutation-based method</a:t>
            </a:r>
          </a:p>
          <a:p>
            <a:pPr lvl="1" marL="1072895" indent="-536447" defTabSz="2145738">
              <a:spcBef>
                <a:spcPts val="3900"/>
              </a:spcBef>
              <a:defRPr sz="4224"/>
            </a:pPr>
            <a:r>
              <a:t>Canay, Santos, and Shaikh (2021) suggest using cluster wild bootstrap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esting Assumptions"/>
          <p:cNvSpPr txBox="1"/>
          <p:nvPr>
            <p:ph type="title"/>
          </p:nvPr>
        </p:nvSpPr>
        <p:spPr>
          <a:prstGeom prst="rect">
            <a:avLst/>
          </a:prstGeom>
        </p:spPr>
        <p:txBody>
          <a:bodyPr/>
          <a:lstStyle/>
          <a:p>
            <a:pPr/>
            <a:r>
              <a:t>Testing Assumptions</a:t>
            </a:r>
          </a:p>
        </p:txBody>
      </p:sp>
      <p:sp>
        <p:nvSpPr>
          <p:cNvPr id="298" name="Difference-in-Difference 2x2 cas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 2x2 case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esting Assumptions"/>
          <p:cNvSpPr txBox="1"/>
          <p:nvPr>
            <p:ph type="title"/>
          </p:nvPr>
        </p:nvSpPr>
        <p:spPr>
          <a:prstGeom prst="rect">
            <a:avLst/>
          </a:prstGeom>
        </p:spPr>
        <p:txBody>
          <a:bodyPr/>
          <a:lstStyle/>
          <a:p>
            <a:pPr/>
            <a:r>
              <a:t>Testing Assumptions</a:t>
            </a:r>
          </a:p>
        </p:txBody>
      </p:sp>
      <p:sp>
        <p:nvSpPr>
          <p:cNvPr id="301" name="Difference-in-Difference 2x2 cas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 2x2 case</a:t>
            </a:r>
          </a:p>
        </p:txBody>
      </p:sp>
      <p:sp>
        <p:nvSpPr>
          <p:cNvPr id="302" name="There are four indirectly tests for the parallel trends assumption…"/>
          <p:cNvSpPr txBox="1"/>
          <p:nvPr>
            <p:ph type="body" idx="1"/>
          </p:nvPr>
        </p:nvSpPr>
        <p:spPr>
          <a:prstGeom prst="rect">
            <a:avLst/>
          </a:prstGeom>
        </p:spPr>
        <p:txBody>
          <a:bodyPr/>
          <a:lstStyle/>
          <a:p>
            <a:pPr marL="505968" indent="-505968" defTabSz="2023821">
              <a:spcBef>
                <a:spcPts val="3700"/>
              </a:spcBef>
              <a:defRPr sz="3984"/>
            </a:pPr>
            <a:r>
              <a:t>There are four indirectly tests for the parallel trends assumption</a:t>
            </a:r>
          </a:p>
          <a:p>
            <a:pPr lvl="1" marL="1011936" indent="-505968" defTabSz="2023821">
              <a:spcBef>
                <a:spcPts val="3700"/>
              </a:spcBef>
              <a:defRPr sz="3984"/>
            </a:pPr>
            <a:r>
              <a:t>1) Plotting pre-treatment trends</a:t>
            </a:r>
          </a:p>
          <a:p>
            <a:pPr lvl="1" marL="1011936" indent="-505968" defTabSz="2023821">
              <a:spcBef>
                <a:spcPts val="3700"/>
              </a:spcBef>
              <a:defRPr sz="3984"/>
            </a:pPr>
            <a:r>
              <a:t>2) Pre-treatment trends - Event Studies</a:t>
            </a:r>
          </a:p>
          <a:p>
            <a:pPr lvl="1" marL="1011936" indent="-505968" defTabSz="2023821">
              <a:spcBef>
                <a:spcPts val="3700"/>
              </a:spcBef>
              <a:defRPr sz="3984"/>
            </a:pPr>
            <a:r>
              <a:t>3) Placebo or falsification tests</a:t>
            </a:r>
          </a:p>
          <a:p>
            <a:pPr lvl="1" marL="1011936" indent="-505968" defTabSz="2023821">
              <a:spcBef>
                <a:spcPts val="3700"/>
              </a:spcBef>
              <a:defRPr sz="3984"/>
            </a:pPr>
            <a:r>
              <a:t>4) Triple Difference-in-Difference-in-Differences</a:t>
            </a:r>
          </a:p>
          <a:p>
            <a:pPr marL="505968" indent="-505968" defTabSz="2023821">
              <a:spcBef>
                <a:spcPts val="3700"/>
              </a:spcBef>
              <a:defRPr sz="3984"/>
            </a:pPr>
            <a:r>
              <a:t>Remember if the parallel trends assumption fails</a:t>
            </a:r>
          </a:p>
          <a:p>
            <a:pPr lvl="1" marL="1011936" indent="-505968" defTabSz="2023821">
              <a:spcBef>
                <a:spcPts val="3700"/>
              </a:spcBef>
              <a:defRPr sz="3984"/>
            </a:pPr>
            <a14:m>
              <m:oMathPara>
                <m:oMathParaPr>
                  <m:jc m:val="left"/>
                </m:oMathParaPr>
                <m:oMath>
                  <m:sSubSup>
                    <m:e>
                      <m:limUpp>
                        <m:e>
                          <m:r>
                            <a:rPr xmlns:a="http://schemas.openxmlformats.org/drawingml/2006/main" sz="4800" i="1">
                              <a:solidFill>
                                <a:srgbClr val="000000"/>
                              </a:solidFill>
                              <a:latin typeface="Cambria Math" panose="02040503050406030204" pitchFamily="18" charset="0"/>
                            </a:rPr>
                            <m:t>δ</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k</m:t>
                      </m:r>
                      <m:r>
                        <a:rPr xmlns:a="http://schemas.openxmlformats.org/drawingml/2006/main" sz="4800" i="1">
                          <a:solidFill>
                            <a:srgbClr val="000000"/>
                          </a:solidFill>
                          <a:latin typeface="Cambria Math" panose="02040503050406030204" pitchFamily="18" charset="0"/>
                        </a:rPr>
                        <m:t>U</m:t>
                      </m:r>
                    </m:sub>
                    <m:sup>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2</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P</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B</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s</m:t>
                  </m:r>
                </m:oMath>
              </m:oMathPara>
            </a14:m>
          </a:p>
          <a:p>
            <a:pPr lvl="1" marL="1011936" indent="-505968" defTabSz="2023821">
              <a:spcBef>
                <a:spcPts val="3700"/>
              </a:spcBef>
              <a:defRPr sz="3984"/>
            </a:pPr>
            <a:r>
              <a:t>We never observe the counterfactual </a:t>
            </a:r>
            <a14:m>
              <m:oMath>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m:t>
                </m:r>
                <m:sSubSup>
                  <m:e>
                    <m:r>
                      <a:rPr xmlns:a="http://schemas.openxmlformats.org/drawingml/2006/main" sz="4900" i="1">
                        <a:solidFill>
                          <a:srgbClr val="000000"/>
                        </a:solidFill>
                        <a:latin typeface="Cambria Math" panose="02040503050406030204" pitchFamily="18" charset="0"/>
                      </a:rPr>
                      <m:t>Y</m:t>
                    </m:r>
                  </m:e>
                  <m:sub>
                    <m:r>
                      <a:rPr xmlns:a="http://schemas.openxmlformats.org/drawingml/2006/main" sz="4900" i="1">
                        <a:solidFill>
                          <a:srgbClr val="000000"/>
                        </a:solidFill>
                        <a:latin typeface="Cambria Math" panose="02040503050406030204" pitchFamily="18" charset="0"/>
                      </a:rPr>
                      <m:t>k</m:t>
                    </m:r>
                  </m:sub>
                  <m:sup>
                    <m:r>
                      <a:rPr xmlns:a="http://schemas.openxmlformats.org/drawingml/2006/main" sz="4900" i="1">
                        <a:solidFill>
                          <a:srgbClr val="000000"/>
                        </a:solidFill>
                        <a:latin typeface="Cambria Math" panose="02040503050406030204" pitchFamily="18" charset="0"/>
                      </a:rPr>
                      <m:t>0</m:t>
                    </m:r>
                  </m:sup>
                </m:sSub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P</m:t>
                </m:r>
                <m:r>
                  <a:rPr xmlns:a="http://schemas.openxmlformats.org/drawingml/2006/main" sz="4900" i="1">
                    <a:solidFill>
                      <a:srgbClr val="000000"/>
                    </a:solidFill>
                    <a:latin typeface="Cambria Math" panose="02040503050406030204" pitchFamily="18" charset="0"/>
                  </a:rPr>
                  <m:t>o</m:t>
                </m:r>
                <m:r>
                  <a:rPr xmlns:a="http://schemas.openxmlformats.org/drawingml/2006/main" sz="4900" i="1">
                    <a:solidFill>
                      <a:srgbClr val="000000"/>
                    </a:solidFill>
                    <a:latin typeface="Cambria Math" panose="02040503050406030204" pitchFamily="18" charset="0"/>
                  </a:rPr>
                  <m:t>s</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oMath>
            </a14:m>
            <a:endParaRPr sz="4800"/>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esting Assumptions"/>
          <p:cNvSpPr txBox="1"/>
          <p:nvPr>
            <p:ph type="title"/>
          </p:nvPr>
        </p:nvSpPr>
        <p:spPr>
          <a:prstGeom prst="rect">
            <a:avLst/>
          </a:prstGeom>
        </p:spPr>
        <p:txBody>
          <a:bodyPr/>
          <a:lstStyle/>
          <a:p>
            <a:pPr/>
            <a:r>
              <a:t>Testing Assumptions</a:t>
            </a:r>
          </a:p>
        </p:txBody>
      </p:sp>
      <p:sp>
        <p:nvSpPr>
          <p:cNvPr id="305" name="Problems with testing pre-treatment tren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Problems with testing pre-treatment trends</a:t>
            </a:r>
          </a:p>
        </p:txBody>
      </p:sp>
      <p:sp>
        <p:nvSpPr>
          <p:cNvPr id="306" name="Let’s discuss the problem of testing pre-treatment trends…"/>
          <p:cNvSpPr txBox="1"/>
          <p:nvPr>
            <p:ph type="body" idx="1"/>
          </p:nvPr>
        </p:nvSpPr>
        <p:spPr>
          <a:prstGeom prst="rect">
            <a:avLst/>
          </a:prstGeom>
        </p:spPr>
        <p:txBody>
          <a:bodyPr/>
          <a:lstStyle/>
          <a:p>
            <a:pPr marL="524255" indent="-524255" defTabSz="2096971">
              <a:spcBef>
                <a:spcPts val="3800"/>
              </a:spcBef>
              <a:defRPr sz="4128"/>
            </a:pPr>
            <a:r>
              <a:t>Let’s discuss the problem of testing pre-treatment trends</a:t>
            </a:r>
          </a:p>
          <a:p>
            <a:pPr lvl="1" marL="1048511" indent="-524255" defTabSz="2096971">
              <a:spcBef>
                <a:spcPts val="3800"/>
              </a:spcBef>
              <a:defRPr sz="4128"/>
            </a:pPr>
            <a:r>
              <a:t>If the parallel trends assumption fails, our estimator is biased</a:t>
            </a:r>
          </a:p>
          <a:p>
            <a:pPr lvl="1" marL="1048511" indent="-524255" defTabSz="2096971">
              <a:spcBef>
                <a:spcPts val="3800"/>
              </a:spcBef>
              <a:defRPr sz="4128"/>
            </a:pPr>
            <a:r>
              <a:t>We can never directly test the parallel trends assumption</a:t>
            </a:r>
          </a:p>
          <a:p>
            <a:pPr marL="524255" indent="-524255" defTabSz="2096971">
              <a:spcBef>
                <a:spcPts val="3800"/>
              </a:spcBef>
              <a:defRPr sz="4128"/>
            </a:pPr>
            <a:r>
              <a:t>Justification for using pre-treatment trends</a:t>
            </a:r>
          </a:p>
          <a:p>
            <a:pPr lvl="1" marL="1048511" indent="-524255" defTabSz="2096971">
              <a:spcBef>
                <a:spcPts val="3800"/>
              </a:spcBef>
              <a:defRPr sz="4128"/>
            </a:pPr>
            <a:r>
              <a:t>If they were similar trends before the treatment, then they should be similar in the absence of the treatment group adopting the policy/program/treatment</a:t>
            </a:r>
          </a:p>
          <a:p>
            <a:pPr lvl="1" marL="1048511" indent="-524255" defTabSz="2096971">
              <a:spcBef>
                <a:spcPts val="3800"/>
              </a:spcBef>
              <a:defRPr sz="4128"/>
            </a:pPr>
            <a:r>
              <a:t>However, just because treatment and control were similar in the past does not mean they will be the same other than treatment in the post period</a:t>
            </a:r>
          </a:p>
          <a:p>
            <a:pPr lvl="1" marL="1048511" indent="-524255" defTabSz="2096971">
              <a:spcBef>
                <a:spcPts val="3800"/>
              </a:spcBef>
              <a:defRPr sz="4128"/>
            </a:pPr>
            <a:r>
              <a:t>This is a reason to use placebo tests and falsification tests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esting Assumptions"/>
          <p:cNvSpPr txBox="1"/>
          <p:nvPr>
            <p:ph type="title"/>
          </p:nvPr>
        </p:nvSpPr>
        <p:spPr>
          <a:prstGeom prst="rect">
            <a:avLst/>
          </a:prstGeom>
        </p:spPr>
        <p:txBody>
          <a:bodyPr/>
          <a:lstStyle/>
          <a:p>
            <a:pPr/>
            <a:r>
              <a:t>Testing Assumptions</a:t>
            </a:r>
          </a:p>
        </p:txBody>
      </p:sp>
      <p:sp>
        <p:nvSpPr>
          <p:cNvPr id="309" name="Problems with testing pre-treatment tren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Problems with testing pre-treatment trends</a:t>
            </a:r>
          </a:p>
        </p:txBody>
      </p:sp>
      <p:sp>
        <p:nvSpPr>
          <p:cNvPr id="310" name="Another problem with testing pre-treatment trends…"/>
          <p:cNvSpPr txBox="1"/>
          <p:nvPr>
            <p:ph type="body" idx="1"/>
          </p:nvPr>
        </p:nvSpPr>
        <p:spPr>
          <a:prstGeom prst="rect">
            <a:avLst/>
          </a:prstGeom>
        </p:spPr>
        <p:txBody>
          <a:bodyPr/>
          <a:lstStyle/>
          <a:p>
            <a:pPr marL="518160" indent="-518160" defTabSz="2072588">
              <a:spcBef>
                <a:spcPts val="3800"/>
              </a:spcBef>
              <a:defRPr sz="4080"/>
            </a:pPr>
            <a:r>
              <a:t>Another problem with testing pre-treatment trends</a:t>
            </a:r>
          </a:p>
          <a:p>
            <a:pPr lvl="1" marL="1036320" indent="-518160" defTabSz="2072588">
              <a:spcBef>
                <a:spcPts val="3800"/>
              </a:spcBef>
              <a:defRPr sz="4080"/>
            </a:pPr>
            <a:r>
              <a:t>Is there self-selection with the treatment?</a:t>
            </a:r>
          </a:p>
          <a:p>
            <a:pPr lvl="1" marL="1036320" indent="-518160" defTabSz="2072588">
              <a:spcBef>
                <a:spcPts val="3800"/>
              </a:spcBef>
              <a:defRPr sz="4080"/>
            </a:pPr>
            <a:r>
              <a:t>You cannot be vigilant enough with being cautious of your control groups, especially for states</a:t>
            </a:r>
          </a:p>
          <a:p>
            <a:pPr lvl="2" marL="1554480" indent="-518160" defTabSz="2072588">
              <a:spcBef>
                <a:spcPts val="3800"/>
              </a:spcBef>
              <a:defRPr sz="4080"/>
            </a:pPr>
            <a14:m>
              <m:oMath>
                <m:r>
                  <a:rPr xmlns:a="http://schemas.openxmlformats.org/drawingml/2006/main" sz="4950" i="1">
                    <a:solidFill>
                      <a:srgbClr val="000000"/>
                    </a:solidFill>
                    <a:latin typeface="Cambria Math" panose="02040503050406030204" pitchFamily="18" charset="0"/>
                  </a:rPr>
                  <m:t>(</m:t>
                </m:r>
                <m:sSup>
                  <m:e>
                    <m:r>
                      <a:rPr xmlns:a="http://schemas.openxmlformats.org/drawingml/2006/main" sz="4950" i="1">
                        <a:solidFill>
                          <a:srgbClr val="000000"/>
                        </a:solidFill>
                        <a:latin typeface="Cambria Math" panose="02040503050406030204" pitchFamily="18" charset="0"/>
                      </a:rPr>
                      <m:t>Y</m:t>
                    </m:r>
                  </m:e>
                  <m:sup>
                    <m:r>
                      <a:rPr xmlns:a="http://schemas.openxmlformats.org/drawingml/2006/main" sz="4950" i="1">
                        <a:solidFill>
                          <a:srgbClr val="000000"/>
                        </a:solidFill>
                        <a:latin typeface="Cambria Math" panose="02040503050406030204" pitchFamily="18" charset="0"/>
                      </a:rPr>
                      <m:t>1</m:t>
                    </m:r>
                  </m:sup>
                </m:sSup>
                <m:r>
                  <a:rPr xmlns:a="http://schemas.openxmlformats.org/drawingml/2006/main" sz="4950" i="1">
                    <a:solidFill>
                      <a:srgbClr val="000000"/>
                    </a:solidFill>
                    <a:latin typeface="Cambria Math" panose="02040503050406030204" pitchFamily="18" charset="0"/>
                  </a:rPr>
                  <m:t>,</m:t>
                </m:r>
                <m:sSup>
                  <m:e>
                    <m:r>
                      <a:rPr xmlns:a="http://schemas.openxmlformats.org/drawingml/2006/main" sz="4950" i="1">
                        <a:solidFill>
                          <a:srgbClr val="000000"/>
                        </a:solidFill>
                        <a:latin typeface="Cambria Math" panose="02040503050406030204" pitchFamily="18" charset="0"/>
                      </a:rPr>
                      <m:t>Y</m:t>
                    </m:r>
                  </m:e>
                  <m:sup>
                    <m:r>
                      <a:rPr xmlns:a="http://schemas.openxmlformats.org/drawingml/2006/main" sz="4950" i="1">
                        <a:solidFill>
                          <a:srgbClr val="000000"/>
                        </a:solidFill>
                        <a:latin typeface="Cambria Math" panose="02040503050406030204" pitchFamily="18" charset="0"/>
                      </a:rPr>
                      <m:t>0</m:t>
                    </m:r>
                  </m:sup>
                </m:sSu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D</m:t>
                </m:r>
              </m:oMath>
            </a14:m>
            <a:r>
              <a:t> needs to hold</a:t>
            </a:r>
          </a:p>
          <a:p>
            <a:pPr lvl="2" marL="1554480" indent="-518160" defTabSz="2072588">
              <a:spcBef>
                <a:spcPts val="3800"/>
              </a:spcBef>
              <a:defRPr sz="4080"/>
            </a:pPr>
            <a:r>
              <a:t>E.g.: Texas and California will self-select into different types of treatment/policies/programs</a:t>
            </a:r>
          </a:p>
          <a:p>
            <a:pPr lvl="1" marL="1036320" indent="-518160" defTabSz="2072588">
              <a:spcBef>
                <a:spcPts val="3800"/>
              </a:spcBef>
              <a:defRPr sz="4080"/>
            </a:pPr>
            <a:r>
              <a:t>Pre-treatment trends will not find this</a:t>
            </a:r>
          </a:p>
          <a:p>
            <a:pPr lvl="1" marL="1036320" indent="-518160" defTabSz="2072588">
              <a:spcBef>
                <a:spcPts val="3800"/>
              </a:spcBef>
              <a:defRPr sz="4080"/>
            </a:pPr>
            <a:r>
              <a:t>If you have poor control group, the error term will be endogenous with the treatment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he Takeaway"/>
          <p:cNvSpPr txBox="1"/>
          <p:nvPr>
            <p:ph type="title"/>
          </p:nvPr>
        </p:nvSpPr>
        <p:spPr>
          <a:prstGeom prst="rect">
            <a:avLst/>
          </a:prstGeom>
        </p:spPr>
        <p:txBody>
          <a:bodyPr/>
          <a:lstStyle/>
          <a:p>
            <a:pPr/>
            <a:r>
              <a:t>The Takeaway</a:t>
            </a:r>
          </a:p>
        </p:txBody>
      </p:sp>
      <p:sp>
        <p:nvSpPr>
          <p:cNvPr id="16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64" name="Strengths…"/>
          <p:cNvSpPr txBox="1"/>
          <p:nvPr>
            <p:ph type="body" idx="1"/>
          </p:nvPr>
        </p:nvSpPr>
        <p:spPr>
          <a:prstGeom prst="rect">
            <a:avLst/>
          </a:prstGeom>
        </p:spPr>
        <p:txBody>
          <a:bodyPr/>
          <a:lstStyle/>
          <a:p>
            <a:pPr marL="414527" indent="-414527" defTabSz="1658070">
              <a:spcBef>
                <a:spcPts val="3000"/>
              </a:spcBef>
              <a:defRPr sz="3264"/>
            </a:pPr>
            <a:r>
              <a:t>Strengths</a:t>
            </a:r>
          </a:p>
          <a:p>
            <a:pPr lvl="1" marL="829055" indent="-414527" defTabSz="1658070">
              <a:spcBef>
                <a:spcPts val="3000"/>
              </a:spcBef>
              <a:defRPr sz="3264"/>
            </a:pPr>
            <a:r>
              <a:t>An identification strategy that can handle both time-invariant and time-varying confounders both observed and unobserved</a:t>
            </a:r>
          </a:p>
          <a:p>
            <a:pPr lvl="1" marL="829055" indent="-414527" defTabSz="1658070">
              <a:spcBef>
                <a:spcPts val="3000"/>
              </a:spcBef>
              <a:defRPr sz="3264"/>
            </a:pPr>
            <a:r>
              <a:t>It’s a powerful, yet simple identification strategy</a:t>
            </a:r>
          </a:p>
          <a:p>
            <a:pPr lvl="1" marL="829055" indent="-414527" defTabSz="1658070">
              <a:spcBef>
                <a:spcPts val="3000"/>
              </a:spcBef>
              <a:defRPr sz="3264"/>
            </a:pPr>
            <a:r>
              <a:t>We can indirectly test the main assumption, but not quite as robust as RDD</a:t>
            </a:r>
          </a:p>
          <a:p>
            <a:pPr marL="414527" indent="-414527" defTabSz="1658070">
              <a:spcBef>
                <a:spcPts val="3000"/>
              </a:spcBef>
              <a:defRPr sz="3264"/>
            </a:pPr>
            <a:r>
              <a:t>Weaknesses</a:t>
            </a:r>
          </a:p>
          <a:p>
            <a:pPr lvl="1" marL="829055" indent="-414527" defTabSz="1658070">
              <a:spcBef>
                <a:spcPts val="3000"/>
              </a:spcBef>
              <a:defRPr sz="3264"/>
            </a:pPr>
            <a:r>
              <a:t>The diff-in-diff estimator only estimates the ATT and not the ATE</a:t>
            </a:r>
          </a:p>
          <a:p>
            <a:pPr lvl="1" marL="829055" indent="-414527" defTabSz="1658070">
              <a:spcBef>
                <a:spcPts val="3000"/>
              </a:spcBef>
              <a:defRPr sz="3264"/>
            </a:pPr>
            <a:r>
              <a:t>We have a dichotomous issue with our bias-variance tradeoff </a:t>
            </a:r>
          </a:p>
          <a:p>
            <a:pPr lvl="2" marL="1243583" indent="-414527" defTabSz="1658070">
              <a:spcBef>
                <a:spcPts val="3000"/>
              </a:spcBef>
              <a:defRPr sz="3264"/>
            </a:pPr>
            <a:r>
              <a:t>When we have more than 1 treatment group, we may have biased coefficient if adoption time varies</a:t>
            </a:r>
          </a:p>
          <a:p>
            <a:pPr lvl="2" marL="1243583" indent="-414527" defTabSz="1658070">
              <a:spcBef>
                <a:spcPts val="3000"/>
              </a:spcBef>
              <a:defRPr sz="3264"/>
            </a:pPr>
            <a:r>
              <a:t>When we have only 1 treatment group, we may have inconsistent and biased errors and higher rejection rate of a true null (Type I Errors)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esting Assumptions"/>
          <p:cNvSpPr txBox="1"/>
          <p:nvPr>
            <p:ph type="title"/>
          </p:nvPr>
        </p:nvSpPr>
        <p:spPr>
          <a:prstGeom prst="rect">
            <a:avLst/>
          </a:prstGeom>
        </p:spPr>
        <p:txBody>
          <a:bodyPr/>
          <a:lstStyle/>
          <a:p>
            <a:pPr/>
            <a:r>
              <a:t>Testing Assumptions</a:t>
            </a:r>
          </a:p>
        </p:txBody>
      </p:sp>
      <p:sp>
        <p:nvSpPr>
          <p:cNvPr id="313" name="Plotting pre-treatment tren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Plotting pre-treatment trends</a:t>
            </a:r>
          </a:p>
        </p:txBody>
      </p:sp>
      <p:sp>
        <p:nvSpPr>
          <p:cNvPr id="314" name="Show the data…"/>
          <p:cNvSpPr txBox="1"/>
          <p:nvPr>
            <p:ph type="body" idx="1"/>
          </p:nvPr>
        </p:nvSpPr>
        <p:spPr>
          <a:prstGeom prst="rect">
            <a:avLst/>
          </a:prstGeom>
        </p:spPr>
        <p:txBody>
          <a:bodyPr/>
          <a:lstStyle/>
          <a:p>
            <a:pPr/>
            <a:r>
              <a:t>Show the data</a:t>
            </a:r>
          </a:p>
          <a:p>
            <a:pPr lvl="1"/>
            <a:r>
              <a:t>You can provide pre-treatment data for treatment and control</a:t>
            </a:r>
          </a:p>
          <a:p>
            <a:pPr lvl="1"/>
            <a:r>
              <a:t>You can inspect the summary statistics of the pre-treatment trends</a:t>
            </a:r>
          </a:p>
          <a:p>
            <a:pPr/>
            <a:r>
              <a:t>Plot the data</a:t>
            </a:r>
          </a:p>
          <a:p>
            <a:pPr lvl="1"/>
            <a:r>
              <a:t>You can simply plot the pre-treatment trends and visually inspect</a:t>
            </a:r>
          </a:p>
          <a:p>
            <a:pPr lvl="1"/>
            <a:r>
              <a:t>This usually requires lots of graphs in the appendix but it is transparent</a:t>
            </a:r>
          </a:p>
          <a:p>
            <a:pPr lvl="1"/>
            <a:r>
              <a:t>If there are a lot of treatment groups, this test gets harder to implement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esting Assumptions"/>
          <p:cNvSpPr txBox="1"/>
          <p:nvPr>
            <p:ph type="title"/>
          </p:nvPr>
        </p:nvSpPr>
        <p:spPr>
          <a:prstGeom prst="rect">
            <a:avLst/>
          </a:prstGeom>
        </p:spPr>
        <p:txBody>
          <a:bodyPr/>
          <a:lstStyle/>
          <a:p>
            <a:pPr/>
            <a:r>
              <a:t>Testing Assumptions</a:t>
            </a:r>
          </a:p>
        </p:txBody>
      </p:sp>
      <p:sp>
        <p:nvSpPr>
          <p:cNvPr id="317" name="Pre-treatment trends - Event Stud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Pre-treatment trends - Event Studies</a:t>
            </a:r>
          </a:p>
        </p:txBody>
      </p:sp>
      <p:sp>
        <p:nvSpPr>
          <p:cNvPr id="318" name="We can check pre-treatment and post-treatment differences between treatment and control with Event Studies for each time period…"/>
          <p:cNvSpPr txBox="1"/>
          <p:nvPr>
            <p:ph type="body" idx="1"/>
          </p:nvPr>
        </p:nvSpPr>
        <p:spPr>
          <a:prstGeom prst="rect">
            <a:avLst/>
          </a:prstGeom>
        </p:spPr>
        <p:txBody>
          <a:bodyPr/>
          <a:lstStyle/>
          <a:p>
            <a:pPr marL="524255" indent="-524255" defTabSz="2096971">
              <a:spcBef>
                <a:spcPts val="3800"/>
              </a:spcBef>
              <a:defRPr sz="4128"/>
            </a:pPr>
            <a:r>
              <a:t>We can check pre-treatment and post-treatment differences between treatment and control with Event Studies for each time period</a:t>
            </a:r>
          </a:p>
          <a:p>
            <a:pPr lvl="1" marL="1048511" indent="-524255" defTabSz="2096971">
              <a:spcBef>
                <a:spcPts val="3800"/>
              </a:spcBef>
              <a:defRPr sz="4128"/>
            </a:pPr>
            <a:r>
              <a:t>Add pre-treatment leads and post-treatment lags for each time period</a:t>
            </a:r>
          </a:p>
          <a:p>
            <a:pPr lvl="1" marL="1048511" indent="-524255" defTabSz="2096971">
              <a:spcBef>
                <a:spcPts val="3800"/>
              </a:spcBef>
              <a:defRPr sz="4128"/>
            </a:pPr>
            <a:r>
              <a:t>Pre-treatment leads should be statistically insignificant between treatment and control since the treatment group has not received the treatment</a:t>
            </a:r>
          </a:p>
          <a:p>
            <a:pPr marL="524255" indent="-524255" defTabSz="2096971">
              <a:spcBef>
                <a:spcPts val="3800"/>
              </a:spcBef>
              <a:defRPr sz="4128"/>
            </a:pPr>
            <a:r>
              <a:t>Pro:</a:t>
            </a:r>
          </a:p>
          <a:p>
            <a:pPr lvl="1" marL="1048511" indent="-524255" defTabSz="2096971">
              <a:spcBef>
                <a:spcPts val="3800"/>
              </a:spcBef>
              <a:defRPr sz="4128"/>
            </a:pPr>
            <a:r>
              <a:t>You plot coefficients of the regression instead of raw data</a:t>
            </a:r>
          </a:p>
          <a:p>
            <a:pPr marL="524255" indent="-524255" defTabSz="2096971">
              <a:spcBef>
                <a:spcPts val="3800"/>
              </a:spcBef>
              <a:defRPr sz="4128"/>
            </a:pPr>
            <a:r>
              <a:t>Con</a:t>
            </a:r>
          </a:p>
          <a:p>
            <a:pPr lvl="1" marL="1048511" indent="-524255" defTabSz="2096971">
              <a:spcBef>
                <a:spcPts val="3800"/>
              </a:spcBef>
              <a:defRPr sz="4128"/>
            </a:pPr>
            <a:r>
              <a:t>Does not work if one of your control groups adopts a similar post in post-treatment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Testing Assumptions"/>
          <p:cNvSpPr txBox="1"/>
          <p:nvPr>
            <p:ph type="title"/>
          </p:nvPr>
        </p:nvSpPr>
        <p:spPr>
          <a:prstGeom prst="rect">
            <a:avLst/>
          </a:prstGeom>
        </p:spPr>
        <p:txBody>
          <a:bodyPr/>
          <a:lstStyle/>
          <a:p>
            <a:pPr/>
            <a:r>
              <a:t>Testing Assumptions</a:t>
            </a:r>
          </a:p>
        </p:txBody>
      </p:sp>
      <p:sp>
        <p:nvSpPr>
          <p:cNvPr id="321" name="Pre-treatment trends - Event Stud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Pre-treatment trends - Event Studies</a:t>
            </a:r>
          </a:p>
        </p:txBody>
      </p:sp>
      <p:sp>
        <p:nvSpPr>
          <p:cNvPr id="322" name="We can check pre-treatment and post-treatment differences between treatment and control with Event Studies for each time period…"/>
          <p:cNvSpPr txBox="1"/>
          <p:nvPr>
            <p:ph type="body" idx="1"/>
          </p:nvPr>
        </p:nvSpPr>
        <p:spPr>
          <a:prstGeom prst="rect">
            <a:avLst/>
          </a:prstGeom>
        </p:spPr>
        <p:txBody>
          <a:bodyPr/>
          <a:lstStyle/>
          <a:p>
            <a:pPr marL="524255" indent="-524255" defTabSz="2096971">
              <a:spcBef>
                <a:spcPts val="3800"/>
              </a:spcBef>
              <a:defRPr sz="4128"/>
            </a:pPr>
            <a:r>
              <a:t>We can check pre-treatment and post-treatment differences between treatment and control with Event Studies for each time period</a:t>
            </a:r>
          </a:p>
          <a:p>
            <a:pPr lvl="1" marL="1048511" indent="-524255" defTabSz="2096971">
              <a:spcBef>
                <a:spcPts val="3800"/>
              </a:spcBef>
              <a:defRPr sz="4128"/>
            </a:pPr>
            <a:r>
              <a:t>Add pre-treatment leads and post-treatment lags for each time period</a:t>
            </a:r>
          </a:p>
          <a:p>
            <a:pPr lvl="1" marL="1048511" indent="-524255" defTabSz="2096971">
              <a:spcBef>
                <a:spcPts val="3800"/>
              </a:spcBef>
              <a:defRPr sz="4128"/>
            </a:pPr>
            <a:r>
              <a:t>Pre-treatment leads should be statistically insignificant between treatment and control since the treatment group has not received the treatment</a:t>
            </a:r>
          </a:p>
          <a:p>
            <a:pPr marL="524255" indent="-524255" defTabSz="2096971">
              <a:spcBef>
                <a:spcPts val="3800"/>
              </a:spcBef>
              <a:defRPr sz="4128"/>
            </a:pPr>
            <a:r>
              <a:t>Pro:</a:t>
            </a:r>
          </a:p>
          <a:p>
            <a:pPr lvl="1" marL="1048511" indent="-524255" defTabSz="2096971">
              <a:spcBef>
                <a:spcPts val="3800"/>
              </a:spcBef>
              <a:defRPr sz="4128"/>
            </a:pPr>
            <a:r>
              <a:t>You plot coefficients of the regression instead of raw data</a:t>
            </a:r>
          </a:p>
          <a:p>
            <a:pPr marL="524255" indent="-524255" defTabSz="2096971">
              <a:spcBef>
                <a:spcPts val="3800"/>
              </a:spcBef>
              <a:defRPr sz="4128"/>
            </a:pPr>
            <a:r>
              <a:t>Con</a:t>
            </a:r>
          </a:p>
          <a:p>
            <a:pPr lvl="1" marL="1048511" indent="-524255" defTabSz="2096971">
              <a:spcBef>
                <a:spcPts val="3800"/>
              </a:spcBef>
              <a:defRPr sz="4128"/>
            </a:pPr>
            <a:r>
              <a:t>Does not work if one of your control groups adopts a similar post in post-treatment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Event Studies"/>
          <p:cNvSpPr txBox="1"/>
          <p:nvPr>
            <p:ph type="title"/>
          </p:nvPr>
        </p:nvSpPr>
        <p:spPr>
          <a:prstGeom prst="rect">
            <a:avLst/>
          </a:prstGeom>
        </p:spPr>
        <p:txBody>
          <a:bodyPr/>
          <a:lstStyle/>
          <a:p>
            <a:pPr/>
            <a:r>
              <a:t>Event Studies</a:t>
            </a:r>
          </a:p>
        </p:txBody>
      </p:sp>
      <p:sp>
        <p:nvSpPr>
          <p:cNvPr id="325"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26" name="Miller, Altekruse, Johnson, and Wherry (2019) test the impact of the Medicaid expansion under the Affordable Care Act (ACA)…"/>
          <p:cNvSpPr txBox="1"/>
          <p:nvPr>
            <p:ph type="body" idx="1"/>
          </p:nvPr>
        </p:nvSpPr>
        <p:spPr>
          <a:prstGeom prst="rect">
            <a:avLst/>
          </a:prstGeom>
        </p:spPr>
        <p:txBody>
          <a:bodyPr/>
          <a:lstStyle/>
          <a:p>
            <a:pPr marL="524255" indent="-524255" defTabSz="2096971">
              <a:spcBef>
                <a:spcPts val="3800"/>
              </a:spcBef>
              <a:defRPr sz="4128"/>
            </a:pPr>
            <a:r>
              <a:t>Miller, Altekruse, Johnson, and Wherry (2019) test the impact of the Medicaid expansion under the Affordable Care Act (ACA)</a:t>
            </a:r>
          </a:p>
          <a:p>
            <a:pPr lvl="1" marL="1048511" indent="-524255" defTabSz="2096971">
              <a:spcBef>
                <a:spcPts val="3800"/>
              </a:spcBef>
              <a:defRPr sz="4128"/>
            </a:pPr>
            <a:r>
              <a:t>Were there any impacts on mortality outcomes?</a:t>
            </a:r>
          </a:p>
          <a:p>
            <a:pPr lvl="1" marL="1048511" indent="-524255" defTabSz="2096971">
              <a:spcBef>
                <a:spcPts val="3800"/>
              </a:spcBef>
              <a:defRPr sz="4128"/>
            </a:pPr>
            <a:r>
              <a:t>We saw earlier that there were some doubts about Medicaid’s expansion on mortality from Finkelstein, et al. (2012) and Baicker, et al. (2013) using instrumental variable estimators for the Oregon Medicaid Lottery</a:t>
            </a:r>
          </a:p>
          <a:p>
            <a:pPr lvl="1" marL="1048511" indent="-524255" defTabSz="2096971">
              <a:spcBef>
                <a:spcPts val="3800"/>
              </a:spcBef>
              <a:defRPr sz="4128"/>
            </a:pPr>
            <a:r>
              <a:t>These authors revisit the question with a larger set of data and more states</a:t>
            </a:r>
          </a:p>
          <a:p>
            <a:pPr lvl="1" marL="1048511" indent="-524255" defTabSz="2096971">
              <a:spcBef>
                <a:spcPts val="3800"/>
              </a:spcBef>
              <a:defRPr sz="4128"/>
            </a:pPr>
            <a:r>
              <a:t>They link a large-scale federal survey with admin data on death</a:t>
            </a:r>
          </a:p>
          <a:p>
            <a:pPr marL="524255" indent="-524255" defTabSz="2096971">
              <a:spcBef>
                <a:spcPts val="3800"/>
              </a:spcBef>
              <a:defRPr sz="4128"/>
            </a:pPr>
            <a:r>
              <a:t>The authors find that Medicaid expansion reduces annual mortality rates by 0.13 percentage points (9.3% reduction in the sample mean)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Event Studies"/>
          <p:cNvSpPr txBox="1"/>
          <p:nvPr>
            <p:ph type="title"/>
          </p:nvPr>
        </p:nvSpPr>
        <p:spPr>
          <a:prstGeom prst="rect">
            <a:avLst/>
          </a:prstGeom>
        </p:spPr>
        <p:txBody>
          <a:bodyPr/>
          <a:lstStyle/>
          <a:p>
            <a:pPr/>
            <a:r>
              <a:t>Event Studies</a:t>
            </a:r>
          </a:p>
        </p:txBody>
      </p:sp>
      <p:sp>
        <p:nvSpPr>
          <p:cNvPr id="329"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30" name="Most contemporary DD studies utilize pre-treatment leads instead of plotting the raw data…"/>
          <p:cNvSpPr txBox="1"/>
          <p:nvPr>
            <p:ph type="body" idx="1"/>
          </p:nvPr>
        </p:nvSpPr>
        <p:spPr>
          <a:prstGeom prst="rect">
            <a:avLst/>
          </a:prstGeom>
        </p:spPr>
        <p:txBody>
          <a:bodyPr/>
          <a:lstStyle/>
          <a:p>
            <a:pPr marL="548639" indent="-548639" defTabSz="2194505">
              <a:spcBef>
                <a:spcPts val="4000"/>
              </a:spcBef>
              <a:defRPr sz="4319"/>
            </a:pPr>
            <a:r>
              <a:t>Most contemporary DD studies utilize pre-treatment leads instead of plotting the raw data</a:t>
            </a:r>
          </a:p>
          <a:p>
            <a:pPr marL="548639" indent="-548639" defTabSz="2194505">
              <a:spcBef>
                <a:spcPts val="4000"/>
              </a:spcBef>
              <a:defRPr sz="4319"/>
            </a:pPr>
            <a:r>
              <a:t>Including both pre-treatment leads and post-treatment allows readers to check </a:t>
            </a:r>
          </a:p>
          <a:p>
            <a:pPr lvl="1" marL="1097279" indent="-548639" defTabSz="2194505">
              <a:spcBef>
                <a:spcPts val="4000"/>
              </a:spcBef>
              <a:defRPr sz="4319"/>
            </a:pPr>
            <a:r>
              <a:t>Post-treatment dynamics were different between treatment and control</a:t>
            </a:r>
          </a:p>
          <a:p>
            <a:pPr lvl="1" marL="1097279" indent="-548639" defTabSz="2194505">
              <a:spcBef>
                <a:spcPts val="4000"/>
              </a:spcBef>
              <a:defRPr sz="4319"/>
            </a:pPr>
            <a:r>
              <a:t>Pre-treatment dynamics were similar between treatment and control</a:t>
            </a:r>
          </a:p>
          <a:p>
            <a:pPr marL="548639" indent="-548639" defTabSz="2194505">
              <a:spcBef>
                <a:spcPts val="4000"/>
              </a:spcBef>
              <a:defRPr sz="4319"/>
            </a:pPr>
            <a:r>
              <a:t>Event Study Model</a:t>
            </a:r>
          </a:p>
          <a:p>
            <a:pPr lvl="1" marL="1097279" indent="-548639" defTabSz="2194505">
              <a:spcBef>
                <a:spcPts val="4000"/>
              </a:spcBef>
              <a:defRPr sz="4319"/>
            </a:pPr>
            <a14:m>
              <m:oMathPara>
                <m:oMathParaPr>
                  <m:jc m:val="left"/>
                </m:oMathParaPr>
                <m:oMath>
                  <m:sSub>
                    <m:e>
                      <m:r>
                        <a:rPr xmlns:a="http://schemas.openxmlformats.org/drawingml/2006/main" sz="5200" i="1">
                          <a:solidFill>
                            <a:srgbClr val="000000"/>
                          </a:solidFill>
                          <a:latin typeface="Cambria Math" panose="02040503050406030204" pitchFamily="18" charset="0"/>
                        </a:rPr>
                        <m:t>Y</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s</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γ</m:t>
                      </m:r>
                    </m:e>
                    <m:sub>
                      <m:r>
                        <a:rPr xmlns:a="http://schemas.openxmlformats.org/drawingml/2006/main" sz="5200" i="1">
                          <a:solidFill>
                            <a:srgbClr val="000000"/>
                          </a:solidFill>
                          <a:latin typeface="Cambria Math" panose="02040503050406030204" pitchFamily="18" charset="0"/>
                        </a:rPr>
                        <m:t>s</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λ</m:t>
                      </m:r>
                    </m:e>
                    <m:sub>
                      <m:r>
                        <a:rPr xmlns:a="http://schemas.openxmlformats.org/drawingml/2006/main" sz="5200" i="1">
                          <a:solidFill>
                            <a:srgbClr val="000000"/>
                          </a:solidFill>
                          <a:latin typeface="Cambria Math" panose="02040503050406030204" pitchFamily="18" charset="0"/>
                        </a:rPr>
                        <m:t>t</m:t>
                      </m:r>
                    </m:sub>
                  </m:sSub>
                  <m:r>
                    <a:rPr xmlns:a="http://schemas.openxmlformats.org/drawingml/2006/main" sz="5200" i="1">
                      <a:solidFill>
                        <a:srgbClr val="000000"/>
                      </a:solidFill>
                      <a:latin typeface="Cambria Math" panose="02040503050406030204" pitchFamily="18" charset="0"/>
                    </a:rPr>
                    <m:t>+</m:t>
                  </m:r>
                  <m:limUpp>
                    <m:e>
                      <m:limLow>
                        <m:e>
                          <m:r>
                            <a:rPr xmlns:a="http://schemas.openxmlformats.org/drawingml/2006/main" sz="5200" i="1">
                              <a:solidFill>
                                <a:srgbClr val="000000"/>
                              </a:solidFill>
                              <a:latin typeface="Cambria Math" panose="02040503050406030204" pitchFamily="18" charset="0"/>
                            </a:rPr>
                            <m:t>∑</m:t>
                          </m:r>
                        </m:e>
                        <m:lim>
                          <m:r>
                            <a:rPr xmlns:a="http://schemas.openxmlformats.org/drawingml/2006/main" sz="5200" i="1">
                              <a:solidFill>
                                <a:srgbClr val="000000"/>
                              </a:solidFill>
                              <a:latin typeface="Cambria Math" panose="02040503050406030204" pitchFamily="18" charset="0"/>
                            </a:rPr>
                            <m:t>τ</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q</m:t>
                          </m:r>
                        </m:lim>
                      </m:limLow>
                    </m:e>
                    <m:lim>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lim>
                  </m:limUpp>
                  <m:sSub>
                    <m:e>
                      <m:r>
                        <a:rPr xmlns:a="http://schemas.openxmlformats.org/drawingml/2006/main" sz="5200" i="1">
                          <a:solidFill>
                            <a:srgbClr val="000000"/>
                          </a:solidFill>
                          <a:latin typeface="Cambria Math" panose="02040503050406030204" pitchFamily="18" charset="0"/>
                        </a:rPr>
                        <m:t>γ</m:t>
                      </m:r>
                    </m:e>
                    <m:sub>
                      <m:r>
                        <a:rPr xmlns:a="http://schemas.openxmlformats.org/drawingml/2006/main" sz="5200" i="1">
                          <a:solidFill>
                            <a:srgbClr val="000000"/>
                          </a:solidFill>
                          <a:latin typeface="Cambria Math" panose="02040503050406030204" pitchFamily="18" charset="0"/>
                        </a:rPr>
                        <m:t>τ</m:t>
                      </m:r>
                    </m:sub>
                  </m:sSub>
                  <m:sSub>
                    <m:e>
                      <m:r>
                        <a:rPr xmlns:a="http://schemas.openxmlformats.org/drawingml/2006/main" sz="5200" i="1">
                          <a:solidFill>
                            <a:srgbClr val="000000"/>
                          </a:solidFill>
                          <a:latin typeface="Cambria Math" panose="02040503050406030204" pitchFamily="18" charset="0"/>
                        </a:rPr>
                        <m:t>D</m:t>
                      </m:r>
                    </m:e>
                    <m:sub>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τ</m:t>
                      </m:r>
                    </m:sub>
                  </m:sSub>
                  <m:r>
                    <a:rPr xmlns:a="http://schemas.openxmlformats.org/drawingml/2006/main" sz="5200" i="1">
                      <a:solidFill>
                        <a:srgbClr val="000000"/>
                      </a:solidFill>
                      <a:latin typeface="Cambria Math" panose="02040503050406030204" pitchFamily="18" charset="0"/>
                    </a:rPr>
                    <m:t>+</m:t>
                  </m:r>
                  <m:limUpp>
                    <m:e>
                      <m:limLow>
                        <m:e>
                          <m:r>
                            <a:rPr xmlns:a="http://schemas.openxmlformats.org/drawingml/2006/main" sz="5200" i="1">
                              <a:solidFill>
                                <a:srgbClr val="000000"/>
                              </a:solidFill>
                              <a:latin typeface="Cambria Math" panose="02040503050406030204" pitchFamily="18" charset="0"/>
                            </a:rPr>
                            <m:t>∑</m:t>
                          </m:r>
                        </m:e>
                        <m:lim>
                          <m:r>
                            <a:rPr xmlns:a="http://schemas.openxmlformats.org/drawingml/2006/main" sz="5200" i="1">
                              <a:solidFill>
                                <a:srgbClr val="000000"/>
                              </a:solidFill>
                              <a:latin typeface="Cambria Math" panose="02040503050406030204" pitchFamily="18" charset="0"/>
                            </a:rPr>
                            <m:t>τ</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lim>
                      </m:limLow>
                    </m:e>
                    <m:lim>
                      <m:r>
                        <a:rPr xmlns:a="http://schemas.openxmlformats.org/drawingml/2006/main" sz="5200" i="1">
                          <a:solidFill>
                            <a:srgbClr val="000000"/>
                          </a:solidFill>
                          <a:latin typeface="Cambria Math" panose="02040503050406030204" pitchFamily="18" charset="0"/>
                        </a:rPr>
                        <m:t>m</m:t>
                      </m:r>
                    </m:lim>
                  </m:limUpp>
                  <m:sSub>
                    <m:e>
                      <m:r>
                        <a:rPr xmlns:a="http://schemas.openxmlformats.org/drawingml/2006/main" sz="5200" i="1">
                          <a:solidFill>
                            <a:srgbClr val="000000"/>
                          </a:solidFill>
                          <a:latin typeface="Cambria Math" panose="02040503050406030204" pitchFamily="18" charset="0"/>
                        </a:rPr>
                        <m:t>δ</m:t>
                      </m:r>
                    </m:e>
                    <m:sub>
                      <m:r>
                        <a:rPr xmlns:a="http://schemas.openxmlformats.org/drawingml/2006/main" sz="5200" i="1">
                          <a:solidFill>
                            <a:srgbClr val="000000"/>
                          </a:solidFill>
                          <a:latin typeface="Cambria Math" panose="02040503050406030204" pitchFamily="18" charset="0"/>
                        </a:rPr>
                        <m:t>τ</m:t>
                      </m:r>
                    </m:sub>
                  </m:sSub>
                  <m:sSub>
                    <m:e>
                      <m:r>
                        <a:rPr xmlns:a="http://schemas.openxmlformats.org/drawingml/2006/main" sz="5200" i="1">
                          <a:solidFill>
                            <a:srgbClr val="000000"/>
                          </a:solidFill>
                          <a:latin typeface="Cambria Math" panose="02040503050406030204" pitchFamily="18" charset="0"/>
                        </a:rPr>
                        <m:t>D</m:t>
                      </m:r>
                    </m:e>
                    <m:sub>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τ</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s</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ε</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s</m:t>
                      </m:r>
                    </m:sub>
                  </m:sSub>
                </m:oMath>
              </m:oMathPara>
            </a14:m>
            <a:endParaRPr sz="4800"/>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Event Studies"/>
          <p:cNvSpPr txBox="1"/>
          <p:nvPr>
            <p:ph type="title"/>
          </p:nvPr>
        </p:nvSpPr>
        <p:spPr>
          <a:prstGeom prst="rect">
            <a:avLst/>
          </a:prstGeom>
        </p:spPr>
        <p:txBody>
          <a:bodyPr/>
          <a:lstStyle/>
          <a:p>
            <a:pPr/>
            <a:r>
              <a:t>Event Studies</a:t>
            </a:r>
          </a:p>
        </p:txBody>
      </p:sp>
      <p:sp>
        <p:nvSpPr>
          <p:cNvPr id="333"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34" name="Treatment occurs when…"/>
          <p:cNvSpPr txBox="1"/>
          <p:nvPr>
            <p:ph type="body" idx="1"/>
          </p:nvPr>
        </p:nvSpPr>
        <p:spPr>
          <a:prstGeom prst="rect">
            <a:avLst/>
          </a:prstGeom>
        </p:spPr>
        <p:txBody>
          <a:bodyPr/>
          <a:lstStyle/>
          <a:p>
            <a:pPr marL="585215" indent="-585215" defTabSz="2340805">
              <a:spcBef>
                <a:spcPts val="4300"/>
              </a:spcBef>
              <a:defRPr sz="4608"/>
            </a:pPr>
            <a14:m>
              <m:oMathPara>
                <m:oMathParaPr>
                  <m:jc m:val="left"/>
                </m:oMathParaPr>
                <m:oMath>
                  <m:sSub>
                    <m:e>
                      <m:r>
                        <a:rPr xmlns:a="http://schemas.openxmlformats.org/drawingml/2006/main" sz="5000" i="1">
                          <a:solidFill>
                            <a:srgbClr val="000000"/>
                          </a:solidFill>
                          <a:latin typeface="Cambria Math" panose="02040503050406030204" pitchFamily="18" charset="0"/>
                        </a:rPr>
                        <m:t>Y</m:t>
                      </m:r>
                    </m:e>
                    <m:sub>
                      <m:r>
                        <a:rPr xmlns:a="http://schemas.openxmlformats.org/drawingml/2006/main" sz="5000" i="1">
                          <a:solidFill>
                            <a:srgbClr val="000000"/>
                          </a:solidFill>
                          <a:latin typeface="Cambria Math" panose="02040503050406030204" pitchFamily="18" charset="0"/>
                        </a:rPr>
                        <m:t>i</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s</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γ</m:t>
                      </m:r>
                    </m:e>
                    <m:sub>
                      <m:r>
                        <a:rPr xmlns:a="http://schemas.openxmlformats.org/drawingml/2006/main" sz="5000" i="1">
                          <a:solidFill>
                            <a:srgbClr val="000000"/>
                          </a:solidFill>
                          <a:latin typeface="Cambria Math" panose="02040503050406030204" pitchFamily="18" charset="0"/>
                        </a:rPr>
                        <m:t>s</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λ</m:t>
                      </m:r>
                    </m:e>
                    <m:sub>
                      <m:r>
                        <a:rPr xmlns:a="http://schemas.openxmlformats.org/drawingml/2006/main" sz="5000" i="1">
                          <a:solidFill>
                            <a:srgbClr val="000000"/>
                          </a:solidFill>
                          <a:latin typeface="Cambria Math" panose="02040503050406030204" pitchFamily="18" charset="0"/>
                        </a:rPr>
                        <m:t>t</m:t>
                      </m:r>
                    </m:sub>
                  </m:sSub>
                  <m:r>
                    <a:rPr xmlns:a="http://schemas.openxmlformats.org/drawingml/2006/main" sz="5000" i="1">
                      <a:solidFill>
                        <a:srgbClr val="000000"/>
                      </a:solidFill>
                      <a:latin typeface="Cambria Math" panose="02040503050406030204" pitchFamily="18" charset="0"/>
                    </a:rPr>
                    <m:t>+</m:t>
                  </m:r>
                  <m:limLow>
                    <m:e>
                      <m:limLow>
                        <m:e>
                          <m:limUpp>
                            <m:e>
                              <m:limLow>
                                <m:e>
                                  <m:r>
                                    <a:rPr xmlns:a="http://schemas.openxmlformats.org/drawingml/2006/main" sz="5000" i="1">
                                      <a:solidFill>
                                        <a:srgbClr val="000000"/>
                                      </a:solidFill>
                                      <a:latin typeface="Cambria Math" panose="02040503050406030204" pitchFamily="18" charset="0"/>
                                    </a:rPr>
                                    <m:t>∑</m:t>
                                  </m:r>
                                </m:e>
                                <m:lim>
                                  <m:r>
                                    <a:rPr xmlns:a="http://schemas.openxmlformats.org/drawingml/2006/main" sz="5000" i="1">
                                      <a:solidFill>
                                        <a:srgbClr val="000000"/>
                                      </a:solidFill>
                                      <a:latin typeface="Cambria Math" panose="02040503050406030204" pitchFamily="18" charset="0"/>
                                    </a:rPr>
                                    <m:t>τ</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q</m:t>
                                  </m:r>
                                </m:lim>
                              </m:limLow>
                            </m:e>
                            <m:lim>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lim>
                          </m:limUpp>
                          <m:sSub>
                            <m:e>
                              <m:r>
                                <a:rPr xmlns:a="http://schemas.openxmlformats.org/drawingml/2006/main" sz="5000" i="1">
                                  <a:solidFill>
                                    <a:srgbClr val="000000"/>
                                  </a:solidFill>
                                  <a:latin typeface="Cambria Math" panose="02040503050406030204" pitchFamily="18" charset="0"/>
                                </a:rPr>
                                <m:t>γ</m:t>
                              </m:r>
                            </m:e>
                            <m:sub>
                              <m:r>
                                <a:rPr xmlns:a="http://schemas.openxmlformats.org/drawingml/2006/main" sz="5000" i="1">
                                  <a:solidFill>
                                    <a:srgbClr val="000000"/>
                                  </a:solidFill>
                                  <a:latin typeface="Cambria Math" panose="02040503050406030204" pitchFamily="18" charset="0"/>
                                </a:rPr>
                                <m:t>τ</m:t>
                              </m:r>
                            </m:sub>
                          </m:sSub>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s</m:t>
                              </m:r>
                              <m:r>
                                <a:rPr xmlns:a="http://schemas.openxmlformats.org/drawingml/2006/main" sz="5000" i="1">
                                  <a:solidFill>
                                    <a:srgbClr val="000000"/>
                                  </a:solidFill>
                                  <a:latin typeface="Cambria Math" panose="02040503050406030204" pitchFamily="18" charset="0"/>
                                </a:rPr>
                                <m:t>τ</m:t>
                              </m:r>
                            </m:sub>
                          </m:sSub>
                        </m:e>
                        <m:lim>
                          <m:r>
                            <a:rPr xmlns:a="http://schemas.openxmlformats.org/drawingml/2006/main" sz="5000" i="1">
                              <a:solidFill>
                                <a:srgbClr val="000000"/>
                              </a:solidFill>
                              <a:latin typeface="Cambria Math" panose="02040503050406030204" pitchFamily="18" charset="0"/>
                            </a:rPr>
                            <m:t>⏟</m:t>
                          </m:r>
                        </m:lim>
                      </m:limLow>
                    </m:e>
                    <m:lim>
                      <m:r>
                        <m:rPr>
                          <m:nor/>
                        </m:rPr>
                        <a:rPr xmlns:a="http://schemas.openxmlformats.org/drawingml/2006/main" sz="5000" i="1">
                          <a:solidFill>
                            <a:srgbClr val="000000"/>
                          </a:solidFill>
                          <a:latin typeface="Cambria Math" panose="02040503050406030204" pitchFamily="18" charset="0"/>
                        </a:rPr>
                        <m:t>pre-treatment leads</m:t>
                      </m:r>
                    </m:lim>
                  </m:limLow>
                  <m:r>
                    <a:rPr xmlns:a="http://schemas.openxmlformats.org/drawingml/2006/main" sz="5000" i="1">
                      <a:solidFill>
                        <a:srgbClr val="000000"/>
                      </a:solidFill>
                      <a:latin typeface="Cambria Math" panose="02040503050406030204" pitchFamily="18" charset="0"/>
                    </a:rPr>
                    <m:t>+</m:t>
                  </m:r>
                  <m:limLow>
                    <m:e>
                      <m:limLow>
                        <m:e>
                          <m:limUpp>
                            <m:e>
                              <m:limLow>
                                <m:e>
                                  <m:r>
                                    <a:rPr xmlns:a="http://schemas.openxmlformats.org/drawingml/2006/main" sz="5000" i="1">
                                      <a:solidFill>
                                        <a:srgbClr val="000000"/>
                                      </a:solidFill>
                                      <a:latin typeface="Cambria Math" panose="02040503050406030204" pitchFamily="18" charset="0"/>
                                    </a:rPr>
                                    <m:t>∑</m:t>
                                  </m:r>
                                </m:e>
                                <m:lim>
                                  <m:r>
                                    <a:rPr xmlns:a="http://schemas.openxmlformats.org/drawingml/2006/main" sz="5000" i="1">
                                      <a:solidFill>
                                        <a:srgbClr val="000000"/>
                                      </a:solidFill>
                                      <a:latin typeface="Cambria Math" panose="02040503050406030204" pitchFamily="18" charset="0"/>
                                    </a:rPr>
                                    <m:t>τ</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0</m:t>
                                  </m:r>
                                </m:lim>
                              </m:limLow>
                            </m:e>
                            <m:lim>
                              <m:r>
                                <a:rPr xmlns:a="http://schemas.openxmlformats.org/drawingml/2006/main" sz="5000" i="1">
                                  <a:solidFill>
                                    <a:srgbClr val="000000"/>
                                  </a:solidFill>
                                  <a:latin typeface="Cambria Math" panose="02040503050406030204" pitchFamily="18" charset="0"/>
                                </a:rPr>
                                <m:t>m</m:t>
                              </m:r>
                            </m:lim>
                          </m:limUpp>
                          <m:sSub>
                            <m:e>
                              <m:r>
                                <a:rPr xmlns:a="http://schemas.openxmlformats.org/drawingml/2006/main" sz="5000" i="1">
                                  <a:solidFill>
                                    <a:srgbClr val="000000"/>
                                  </a:solidFill>
                                  <a:latin typeface="Cambria Math" panose="02040503050406030204" pitchFamily="18" charset="0"/>
                                </a:rPr>
                                <m:t>δ</m:t>
                              </m:r>
                            </m:e>
                            <m:sub>
                              <m:r>
                                <a:rPr xmlns:a="http://schemas.openxmlformats.org/drawingml/2006/main" sz="5000" i="1">
                                  <a:solidFill>
                                    <a:srgbClr val="000000"/>
                                  </a:solidFill>
                                  <a:latin typeface="Cambria Math" panose="02040503050406030204" pitchFamily="18" charset="0"/>
                                </a:rPr>
                                <m:t>τ</m:t>
                              </m:r>
                            </m:sub>
                          </m:sSub>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s</m:t>
                              </m:r>
                              <m:r>
                                <a:rPr xmlns:a="http://schemas.openxmlformats.org/drawingml/2006/main" sz="5000" i="1">
                                  <a:solidFill>
                                    <a:srgbClr val="000000"/>
                                  </a:solidFill>
                                  <a:latin typeface="Cambria Math" panose="02040503050406030204" pitchFamily="18" charset="0"/>
                                </a:rPr>
                                <m:t>τ</m:t>
                              </m:r>
                            </m:sub>
                          </m:sSub>
                        </m:e>
                        <m:lim>
                          <m:r>
                            <a:rPr xmlns:a="http://schemas.openxmlformats.org/drawingml/2006/main" sz="5000" i="1">
                              <a:solidFill>
                                <a:srgbClr val="000000"/>
                              </a:solidFill>
                              <a:latin typeface="Cambria Math" panose="02040503050406030204" pitchFamily="18" charset="0"/>
                            </a:rPr>
                            <m:t>⏟</m:t>
                          </m:r>
                        </m:lim>
                      </m:limLow>
                    </m:e>
                    <m:lim>
                      <m:r>
                        <m:rPr>
                          <m:nor/>
                        </m:rPr>
                        <a:rPr xmlns:a="http://schemas.openxmlformats.org/drawingml/2006/main" sz="5000" i="1">
                          <a:solidFill>
                            <a:srgbClr val="000000"/>
                          </a:solidFill>
                          <a:latin typeface="Cambria Math" panose="02040503050406030204" pitchFamily="18" charset="0"/>
                        </a:rPr>
                        <m:t>post-treatment lags</m:t>
                      </m:r>
                    </m:lim>
                  </m:limLow>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x</m:t>
                      </m:r>
                    </m:e>
                    <m:sub>
                      <m:r>
                        <a:rPr xmlns:a="http://schemas.openxmlformats.org/drawingml/2006/main" sz="5000" i="1">
                          <a:solidFill>
                            <a:srgbClr val="000000"/>
                          </a:solidFill>
                          <a:latin typeface="Cambria Math" panose="02040503050406030204" pitchFamily="18" charset="0"/>
                        </a:rPr>
                        <m:t>i</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s</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ε</m:t>
                      </m:r>
                    </m:e>
                    <m:sub>
                      <m:r>
                        <a:rPr xmlns:a="http://schemas.openxmlformats.org/drawingml/2006/main" sz="5000" i="1">
                          <a:solidFill>
                            <a:srgbClr val="000000"/>
                          </a:solidFill>
                          <a:latin typeface="Cambria Math" panose="02040503050406030204" pitchFamily="18" charset="0"/>
                        </a:rPr>
                        <m:t>i</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s</m:t>
                      </m:r>
                    </m:sub>
                  </m:sSub>
                </m:oMath>
              </m:oMathPara>
            </a14:m>
          </a:p>
          <a:p>
            <a:pPr marL="585215" indent="-585215" defTabSz="2340805">
              <a:spcBef>
                <a:spcPts val="4300"/>
              </a:spcBef>
              <a:defRPr sz="4608"/>
            </a:pPr>
            <a:r>
              <a:t>Treatment occurs when </a:t>
            </a:r>
            <a14:m>
              <m:oMath>
                <m:r>
                  <a:rPr xmlns:a="http://schemas.openxmlformats.org/drawingml/2006/main" sz="5650" i="1">
                    <a:solidFill>
                      <a:srgbClr val="000000"/>
                    </a:solidFill>
                    <a:latin typeface="Cambria Math" panose="02040503050406030204" pitchFamily="18" charset="0"/>
                  </a:rPr>
                  <m:t>τ</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0</m:t>
                </m:r>
              </m:oMath>
            </a14:m>
          </a:p>
          <a:p>
            <a:pPr lvl="1" marL="1170431" indent="-585215" defTabSz="2340805">
              <a:spcBef>
                <a:spcPts val="4300"/>
              </a:spcBef>
              <a:defRPr sz="4608"/>
            </a:pPr>
            <a:r>
              <a:t>There are </a:t>
            </a:r>
            <a14:m>
              <m:oMath>
                <m:r>
                  <a:rPr xmlns:a="http://schemas.openxmlformats.org/drawingml/2006/main" sz="6050" i="1">
                    <a:solidFill>
                      <a:srgbClr val="000000"/>
                    </a:solidFill>
                    <a:latin typeface="Cambria Math" panose="02040503050406030204" pitchFamily="18" charset="0"/>
                  </a:rPr>
                  <m:t>q</m:t>
                </m:r>
              </m:oMath>
            </a14:m>
            <a:r>
              <a:t> leads or (pre-treatment) anticipatory effects</a:t>
            </a:r>
          </a:p>
          <a:p>
            <a:pPr lvl="1" marL="1170431" indent="-585215" defTabSz="2340805">
              <a:spcBef>
                <a:spcPts val="4300"/>
              </a:spcBef>
              <a:defRPr sz="4608"/>
            </a:pPr>
            <a:r>
              <a:t>There are </a:t>
            </a:r>
            <a14:m>
              <m:oMath>
                <m:r>
                  <a:rPr xmlns:a="http://schemas.openxmlformats.org/drawingml/2006/main" sz="5800" i="1">
                    <a:solidFill>
                      <a:srgbClr val="000000"/>
                    </a:solidFill>
                    <a:latin typeface="Cambria Math" panose="02040503050406030204" pitchFamily="18" charset="0"/>
                  </a:rPr>
                  <m:t>m</m:t>
                </m:r>
              </m:oMath>
            </a14:m>
            <a:r>
              <a:t> lags or post-treatment effects</a:t>
            </a:r>
          </a:p>
          <a:p>
            <a:pPr marL="585215" indent="-585215" defTabSz="2340805">
              <a:spcBef>
                <a:spcPts val="4300"/>
              </a:spcBef>
              <a:defRPr sz="4608"/>
            </a:pPr>
            <a:r>
              <a:t>We should expect no impacts of pre-treatment leads or no anticipatory effects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Event Studies"/>
          <p:cNvSpPr txBox="1"/>
          <p:nvPr>
            <p:ph type="title"/>
          </p:nvPr>
        </p:nvSpPr>
        <p:spPr>
          <a:prstGeom prst="rect">
            <a:avLst/>
          </a:prstGeom>
        </p:spPr>
        <p:txBody>
          <a:bodyPr/>
          <a:lstStyle/>
          <a:p>
            <a:pPr/>
            <a:r>
              <a:t>Event Studies</a:t>
            </a:r>
          </a:p>
        </p:txBody>
      </p:sp>
      <p:sp>
        <p:nvSpPr>
          <p:cNvPr id="337"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38" name="The first stage would be that  the policy affects Medicaid eligibility…"/>
          <p:cNvSpPr txBox="1"/>
          <p:nvPr>
            <p:ph type="body" idx="1"/>
          </p:nvPr>
        </p:nvSpPr>
        <p:spPr>
          <a:prstGeom prst="rect">
            <a:avLst/>
          </a:prstGeom>
        </p:spPr>
        <p:txBody>
          <a:bodyPr/>
          <a:lstStyle/>
          <a:p>
            <a:pPr/>
            <a:r>
              <a:t>The first stage would be that </a:t>
            </a:r>
            <a:br/>
            <a:r>
              <a:t>the policy affects Medicaid</a:t>
            </a:r>
            <a:br/>
            <a:r>
              <a:t>eligibility </a:t>
            </a:r>
          </a:p>
          <a:p>
            <a:pPr/>
            <a:r>
              <a:t>ACA Medicaid expansions </a:t>
            </a:r>
            <a:br/>
            <a:r>
              <a:t>shows a clear impact on </a:t>
            </a:r>
            <a:br/>
            <a:r>
              <a:t>eligibility</a:t>
            </a:r>
          </a:p>
          <a:p>
            <a:pPr/>
            <a:r>
              <a:t>We see no difference between</a:t>
            </a:r>
            <a:br/>
            <a:r>
              <a:t>treatment and control in the pre-</a:t>
            </a:r>
            <a:br/>
            <a:r>
              <a:t>treatment leads, but differences</a:t>
            </a:r>
            <a:br/>
            <a:r>
              <a:t>in the post-treatment lags</a:t>
            </a:r>
          </a:p>
        </p:txBody>
      </p:sp>
      <p:pic>
        <p:nvPicPr>
          <p:cNvPr id="339" name="Image" descr="Image"/>
          <p:cNvPicPr>
            <a:picLocks noChangeAspect="1"/>
          </p:cNvPicPr>
          <p:nvPr/>
        </p:nvPicPr>
        <p:blipFill>
          <a:blip r:embed="rId2">
            <a:extLst/>
          </a:blip>
          <a:stretch>
            <a:fillRect/>
          </a:stretch>
        </p:blipFill>
        <p:spPr>
          <a:xfrm>
            <a:off x="11194357" y="3408591"/>
            <a:ext cx="13080747" cy="993583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Event Studies"/>
          <p:cNvSpPr txBox="1"/>
          <p:nvPr>
            <p:ph type="title"/>
          </p:nvPr>
        </p:nvSpPr>
        <p:spPr>
          <a:prstGeom prst="rect">
            <a:avLst/>
          </a:prstGeom>
        </p:spPr>
        <p:txBody>
          <a:bodyPr/>
          <a:lstStyle/>
          <a:p>
            <a:pPr/>
            <a:r>
              <a:t>Event Studies</a:t>
            </a:r>
          </a:p>
        </p:txBody>
      </p:sp>
      <p:sp>
        <p:nvSpPr>
          <p:cNvPr id="342"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43" name="Another first stage test is the  ACA Medicaid expansion’s impact on coverage…"/>
          <p:cNvSpPr txBox="1"/>
          <p:nvPr>
            <p:ph type="body" idx="1"/>
          </p:nvPr>
        </p:nvSpPr>
        <p:spPr>
          <a:prstGeom prst="rect">
            <a:avLst/>
          </a:prstGeom>
        </p:spPr>
        <p:txBody>
          <a:bodyPr/>
          <a:lstStyle/>
          <a:p>
            <a:pPr/>
            <a:r>
              <a:t>Another first stage test is the </a:t>
            </a:r>
            <a:br/>
            <a:r>
              <a:t>ACA Medicaid expansion’s</a:t>
            </a:r>
            <a:br/>
            <a:r>
              <a:t>impact on coverage</a:t>
            </a:r>
          </a:p>
          <a:p>
            <a:pPr/>
            <a:r>
              <a:t>There are no significant</a:t>
            </a:r>
            <a:br/>
            <a:r>
              <a:t>differences in the pre-treatment</a:t>
            </a:r>
            <a:br/>
            <a:r>
              <a:t>leads, but we see statistically</a:t>
            </a:r>
            <a:br/>
            <a:r>
              <a:t>significant differences in the</a:t>
            </a:r>
            <a:br/>
            <a:r>
              <a:t>post-treatment lags</a:t>
            </a:r>
          </a:p>
        </p:txBody>
      </p:sp>
      <p:pic>
        <p:nvPicPr>
          <p:cNvPr id="344" name="Image" descr="Image"/>
          <p:cNvPicPr>
            <a:picLocks noChangeAspect="1"/>
          </p:cNvPicPr>
          <p:nvPr/>
        </p:nvPicPr>
        <p:blipFill>
          <a:blip r:embed="rId2">
            <a:extLst/>
          </a:blip>
          <a:stretch>
            <a:fillRect/>
          </a:stretch>
        </p:blipFill>
        <p:spPr>
          <a:xfrm>
            <a:off x="11261266" y="3588926"/>
            <a:ext cx="12414368" cy="9968603"/>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Event Studies"/>
          <p:cNvSpPr txBox="1"/>
          <p:nvPr>
            <p:ph type="title"/>
          </p:nvPr>
        </p:nvSpPr>
        <p:spPr>
          <a:prstGeom prst="rect">
            <a:avLst/>
          </a:prstGeom>
        </p:spPr>
        <p:txBody>
          <a:bodyPr/>
          <a:lstStyle/>
          <a:p>
            <a:pPr/>
            <a:r>
              <a:t>Event Studies</a:t>
            </a:r>
          </a:p>
        </p:txBody>
      </p:sp>
      <p:sp>
        <p:nvSpPr>
          <p:cNvPr id="347"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48" name="The main result for the authors assess the the impact of ACA’s Medicaid expansion on  annual mortality rate…"/>
          <p:cNvSpPr txBox="1"/>
          <p:nvPr>
            <p:ph type="body" idx="1"/>
          </p:nvPr>
        </p:nvSpPr>
        <p:spPr>
          <a:prstGeom prst="rect">
            <a:avLst/>
          </a:prstGeom>
        </p:spPr>
        <p:txBody>
          <a:bodyPr/>
          <a:lstStyle/>
          <a:p>
            <a:pPr/>
            <a:r>
              <a:t>The main result for the authors</a:t>
            </a:r>
            <a:br/>
            <a:r>
              <a:t>assess the the impact of ACA’s</a:t>
            </a:r>
            <a:br/>
            <a:r>
              <a:t>Medicaid expansion on </a:t>
            </a:r>
            <a:br/>
            <a:r>
              <a:t>annual mortality rate</a:t>
            </a:r>
          </a:p>
          <a:p>
            <a:pPr/>
            <a:r>
              <a:t>If the parallel trends assumption</a:t>
            </a:r>
            <a:br/>
            <a:r>
              <a:t>holds, then ACA’s Medicaid</a:t>
            </a:r>
            <a:br/>
            <a:r>
              <a:t>expansion lead to a 0.13 </a:t>
            </a:r>
            <a:br/>
            <a:r>
              <a:t>percentage point decline in</a:t>
            </a:r>
            <a:br/>
            <a:r>
              <a:t>annual mortality rate, which </a:t>
            </a:r>
            <a:br/>
            <a:r>
              <a:t>translates to a 9.3% reduction</a:t>
            </a:r>
          </a:p>
        </p:txBody>
      </p:sp>
      <p:pic>
        <p:nvPicPr>
          <p:cNvPr id="349" name="Image" descr="Image"/>
          <p:cNvPicPr>
            <a:picLocks noChangeAspect="1"/>
          </p:cNvPicPr>
          <p:nvPr/>
        </p:nvPicPr>
        <p:blipFill>
          <a:blip r:embed="rId2">
            <a:extLst/>
          </a:blip>
          <a:stretch>
            <a:fillRect/>
          </a:stretch>
        </p:blipFill>
        <p:spPr>
          <a:xfrm>
            <a:off x="10802059" y="3350919"/>
            <a:ext cx="13169315" cy="1005118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Event Studies"/>
          <p:cNvSpPr txBox="1"/>
          <p:nvPr>
            <p:ph type="title"/>
          </p:nvPr>
        </p:nvSpPr>
        <p:spPr>
          <a:prstGeom prst="rect">
            <a:avLst/>
          </a:prstGeom>
        </p:spPr>
        <p:txBody>
          <a:bodyPr/>
          <a:lstStyle/>
          <a:p>
            <a:pPr/>
            <a:r>
              <a:t>Event Studies</a:t>
            </a:r>
          </a:p>
        </p:txBody>
      </p:sp>
      <p:sp>
        <p:nvSpPr>
          <p:cNvPr id="352"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53" name="Note: Just because the  pre-treatment leads are not statistically significant, does not mean that the control  group is a true counterfactual  of the treatment group…"/>
          <p:cNvSpPr txBox="1"/>
          <p:nvPr>
            <p:ph type="body" idx="1"/>
          </p:nvPr>
        </p:nvSpPr>
        <p:spPr>
          <a:prstGeom prst="rect">
            <a:avLst/>
          </a:prstGeom>
        </p:spPr>
        <p:txBody>
          <a:bodyPr/>
          <a:lstStyle/>
          <a:p>
            <a:pPr/>
            <a:r>
              <a:t>Note: Just because the </a:t>
            </a:r>
            <a:br/>
            <a:r>
              <a:t>pre-treatment leads are not</a:t>
            </a:r>
            <a:br/>
            <a:r>
              <a:t>statistically significant, does</a:t>
            </a:r>
            <a:br/>
            <a:r>
              <a:t>not mean that the control </a:t>
            </a:r>
            <a:br/>
            <a:r>
              <a:t>group is a true counterfactual </a:t>
            </a:r>
            <a:br/>
            <a:r>
              <a:t>of the treatment group</a:t>
            </a:r>
          </a:p>
          <a:p>
            <a:pPr/>
            <a:r>
              <a:t>However, it is compelling that </a:t>
            </a:r>
            <a:br/>
            <a:r>
              <a:t>there is “bite” in the 1st stage, </a:t>
            </a:r>
            <a:br/>
            <a:r>
              <a:t>such that Medicaid expansion</a:t>
            </a:r>
            <a:br/>
            <a:r>
              <a:t>increases eligibility &amp; coverage </a:t>
            </a:r>
            <a:br/>
            <a:r>
              <a:t>while reducing uninsured</a:t>
            </a:r>
          </a:p>
        </p:txBody>
      </p:sp>
      <p:pic>
        <p:nvPicPr>
          <p:cNvPr id="354" name="Image" descr="Image"/>
          <p:cNvPicPr>
            <a:picLocks noChangeAspect="1"/>
          </p:cNvPicPr>
          <p:nvPr/>
        </p:nvPicPr>
        <p:blipFill>
          <a:blip r:embed="rId2">
            <a:extLst/>
          </a:blip>
          <a:stretch>
            <a:fillRect/>
          </a:stretch>
        </p:blipFill>
        <p:spPr>
          <a:xfrm>
            <a:off x="10802059" y="3350919"/>
            <a:ext cx="13169315" cy="1005118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he Takeaway"/>
          <p:cNvSpPr txBox="1"/>
          <p:nvPr>
            <p:ph type="title"/>
          </p:nvPr>
        </p:nvSpPr>
        <p:spPr>
          <a:prstGeom prst="rect">
            <a:avLst/>
          </a:prstGeom>
        </p:spPr>
        <p:txBody>
          <a:bodyPr/>
          <a:lstStyle/>
          <a:p>
            <a:pPr/>
            <a:r>
              <a:t>The Takeaway</a:t>
            </a:r>
          </a:p>
        </p:txBody>
      </p:sp>
      <p:sp>
        <p:nvSpPr>
          <p:cNvPr id="167"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68" name="Assumptions…"/>
          <p:cNvSpPr txBox="1"/>
          <p:nvPr>
            <p:ph type="body" idx="1"/>
          </p:nvPr>
        </p:nvSpPr>
        <p:spPr>
          <a:prstGeom prst="rect">
            <a:avLst/>
          </a:prstGeom>
        </p:spPr>
        <p:txBody>
          <a:bodyPr/>
          <a:lstStyle/>
          <a:p>
            <a:pPr/>
            <a:r>
              <a:t>Assumptions</a:t>
            </a:r>
          </a:p>
          <a:p>
            <a:pPr lvl="1"/>
            <a:r>
              <a:t>Parallel Trends assumption is our main assumption</a:t>
            </a:r>
          </a:p>
          <a:p>
            <a:pPr lvl="2"/>
            <a:r>
              <a:t>The trends of the control group are the true counterfactual trends of the treatment group</a:t>
            </a:r>
          </a:p>
          <a:p>
            <a:pPr/>
            <a:r>
              <a:t>Stable Unit Treatment Value Assumption</a:t>
            </a:r>
          </a:p>
          <a:p>
            <a:pPr lvl="1"/>
            <a:r>
              <a:t>There is no spillover from treatment onto control group</a:t>
            </a:r>
          </a:p>
          <a:p>
            <a:pPr lvl="1"/>
            <a:r>
              <a:t>This is a bit more concern with triple difference-in-difference-in-differences due to contamination within-treatment group</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Testing Assumptions"/>
          <p:cNvSpPr txBox="1"/>
          <p:nvPr>
            <p:ph type="title"/>
          </p:nvPr>
        </p:nvSpPr>
        <p:spPr>
          <a:prstGeom prst="rect">
            <a:avLst/>
          </a:prstGeom>
        </p:spPr>
        <p:txBody>
          <a:bodyPr/>
          <a:lstStyle/>
          <a:p>
            <a:pPr/>
            <a:r>
              <a:t>Testing Assumptions</a:t>
            </a:r>
          </a:p>
        </p:txBody>
      </p:sp>
      <p:sp>
        <p:nvSpPr>
          <p:cNvPr id="357"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58" name="Placebo tests can be used as a robustness check…"/>
          <p:cNvSpPr txBox="1"/>
          <p:nvPr>
            <p:ph type="body" idx="1"/>
          </p:nvPr>
        </p:nvSpPr>
        <p:spPr>
          <a:prstGeom prst="rect">
            <a:avLst/>
          </a:prstGeom>
        </p:spPr>
        <p:txBody>
          <a:bodyPr/>
          <a:lstStyle/>
          <a:p>
            <a:pPr marL="499872" indent="-499872" defTabSz="1999437">
              <a:spcBef>
                <a:spcPts val="3600"/>
              </a:spcBef>
              <a:defRPr sz="3936"/>
            </a:pPr>
            <a:r>
              <a:t>Placebo tests can be used as a robustness check </a:t>
            </a:r>
          </a:p>
          <a:p>
            <a:pPr lvl="1" marL="999744" indent="-499872" defTabSz="1999437">
              <a:spcBef>
                <a:spcPts val="3600"/>
              </a:spcBef>
              <a:defRPr sz="3936"/>
            </a:pPr>
            <a:r>
              <a:t>These are essential in contemporary DD analysis for indirect tests of the parallel trends assumption</a:t>
            </a:r>
          </a:p>
          <a:p>
            <a:pPr lvl="1" marL="999744" indent="-499872" defTabSz="1999437">
              <a:spcBef>
                <a:spcPts val="3600"/>
              </a:spcBef>
              <a:defRPr sz="3936"/>
            </a:pPr>
            <a:r>
              <a:t>Our Stata example will provide a nice example of how a preliminary result can fail robustness checks</a:t>
            </a:r>
          </a:p>
          <a:p>
            <a:pPr marL="499872" indent="-499872" defTabSz="1999437">
              <a:spcBef>
                <a:spcPts val="3600"/>
              </a:spcBef>
              <a:defRPr sz="3936"/>
            </a:pPr>
            <a:r>
              <a:t>Placebo tests strengthen our main DD analysis</a:t>
            </a:r>
          </a:p>
          <a:p>
            <a:pPr lvl="1" marL="999744" indent="-499872" defTabSz="1999437">
              <a:spcBef>
                <a:spcPts val="3600"/>
              </a:spcBef>
              <a:defRPr sz="3936"/>
            </a:pPr>
            <a:r>
              <a:t>Being unable to reject the null hypothesis of the placebo boost your main result</a:t>
            </a:r>
          </a:p>
          <a:p>
            <a:pPr lvl="1" marL="999744" indent="-499872" defTabSz="1999437">
              <a:spcBef>
                <a:spcPts val="3600"/>
              </a:spcBef>
              <a:defRPr sz="3936"/>
            </a:pPr>
            <a:r>
              <a:t>You may have picked up a spurious correlation in your main result</a:t>
            </a:r>
          </a:p>
          <a:p>
            <a:pPr lvl="2" marL="1499616" indent="-499872" defTabSz="1999437">
              <a:spcBef>
                <a:spcPts val="3600"/>
              </a:spcBef>
              <a:defRPr sz="3936"/>
            </a:pPr>
            <a:r>
              <a:t>Such as cyclical factors or other time-varying unobserved confounders and testing falsification and placebo tests help prevent this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esting Assumptions"/>
          <p:cNvSpPr txBox="1"/>
          <p:nvPr>
            <p:ph type="title"/>
          </p:nvPr>
        </p:nvSpPr>
        <p:spPr>
          <a:prstGeom prst="rect">
            <a:avLst/>
          </a:prstGeom>
        </p:spPr>
        <p:txBody>
          <a:bodyPr/>
          <a:lstStyle/>
          <a:p>
            <a:pPr/>
            <a:r>
              <a:t>Testing Assumptions</a:t>
            </a:r>
          </a:p>
        </p:txBody>
      </p:sp>
      <p:sp>
        <p:nvSpPr>
          <p:cNvPr id="361"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62" name="There are three types of Placebo tests we will discuss…"/>
          <p:cNvSpPr txBox="1"/>
          <p:nvPr>
            <p:ph type="body" idx="1"/>
          </p:nvPr>
        </p:nvSpPr>
        <p:spPr>
          <a:prstGeom prst="rect">
            <a:avLst/>
          </a:prstGeom>
        </p:spPr>
        <p:txBody>
          <a:bodyPr/>
          <a:lstStyle/>
          <a:p>
            <a:pPr/>
            <a:r>
              <a:t>There are three types of Placebo tests we will discuss</a:t>
            </a:r>
          </a:p>
          <a:p>
            <a:pPr lvl="1"/>
            <a:r>
              <a:t>1) False time adoption of treatment</a:t>
            </a:r>
          </a:p>
          <a:p>
            <a:pPr lvl="1"/>
            <a:r>
              <a:t>2) Placebo test for control group that did not receive the treatment</a:t>
            </a:r>
          </a:p>
          <a:p>
            <a:pPr lvl="1"/>
            <a:r>
              <a:t>3) Triple Difference-in-Difference-in-Differences</a:t>
            </a:r>
          </a:p>
          <a:p>
            <a:pPr lvl="2"/>
            <a:r>
              <a:t>Sometimes researchers use Triple DDD as a main analysis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Testing Assumptions"/>
          <p:cNvSpPr txBox="1"/>
          <p:nvPr>
            <p:ph type="title"/>
          </p:nvPr>
        </p:nvSpPr>
        <p:spPr>
          <a:prstGeom prst="rect">
            <a:avLst/>
          </a:prstGeom>
        </p:spPr>
        <p:txBody>
          <a:bodyPr/>
          <a:lstStyle/>
          <a:p>
            <a:pPr/>
            <a:r>
              <a:t>Testing Assumptions</a:t>
            </a:r>
          </a:p>
        </p:txBody>
      </p:sp>
      <p:sp>
        <p:nvSpPr>
          <p:cNvPr id="365"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66" name="False Time Adoption (Falsification)…"/>
          <p:cNvSpPr txBox="1"/>
          <p:nvPr>
            <p:ph type="body" idx="1"/>
          </p:nvPr>
        </p:nvSpPr>
        <p:spPr>
          <a:prstGeom prst="rect">
            <a:avLst/>
          </a:prstGeom>
        </p:spPr>
        <p:txBody>
          <a:bodyPr/>
          <a:lstStyle/>
          <a:p>
            <a:pPr/>
            <a:r>
              <a:t>False Time Adoption (Falsification)</a:t>
            </a:r>
          </a:p>
          <a:p>
            <a:pPr lvl="1"/>
            <a:r>
              <a:t>We can conduct an diff-in-diff design for the treatment and control groups, but in a time period before the policy, program, or treatment is adopted</a:t>
            </a:r>
          </a:p>
          <a:p>
            <a:pPr lvl="1"/>
            <a:r>
              <a:t>Let’s a program is implemented in 2015, we would want to test the impact of a false adoption time in 2010 (5 years before adoption)</a:t>
            </a:r>
          </a:p>
          <a:p>
            <a:pPr lvl="1"/>
            <a:r>
              <a:t>We should not expect any significant differences between treatment and control</a:t>
            </a:r>
          </a:p>
          <a:p>
            <a:pPr lvl="1"/>
            <a:r>
              <a:t>If we do find differences, then we need to reconsider our original DD design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Testing Assumptions"/>
          <p:cNvSpPr txBox="1"/>
          <p:nvPr>
            <p:ph type="title"/>
          </p:nvPr>
        </p:nvSpPr>
        <p:spPr>
          <a:prstGeom prst="rect">
            <a:avLst/>
          </a:prstGeom>
        </p:spPr>
        <p:txBody>
          <a:bodyPr/>
          <a:lstStyle/>
          <a:p>
            <a:pPr/>
            <a:r>
              <a:t>Testing Assumptions</a:t>
            </a:r>
          </a:p>
        </p:txBody>
      </p:sp>
      <p:sp>
        <p:nvSpPr>
          <p:cNvPr id="369"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70" name="Another test if a placebo test for a group that did not receive treatment…"/>
          <p:cNvSpPr txBox="1"/>
          <p:nvPr>
            <p:ph type="body" idx="1"/>
          </p:nvPr>
        </p:nvSpPr>
        <p:spPr>
          <a:prstGeom prst="rect">
            <a:avLst/>
          </a:prstGeom>
        </p:spPr>
        <p:txBody>
          <a:bodyPr/>
          <a:lstStyle/>
          <a:p>
            <a:pPr marL="603504" indent="-603504" defTabSz="2413955">
              <a:spcBef>
                <a:spcPts val="4400"/>
              </a:spcBef>
              <a:defRPr sz="4752"/>
            </a:pPr>
            <a:r>
              <a:t>Another test if a placebo test for a group that did not receive treatment</a:t>
            </a:r>
          </a:p>
          <a:p>
            <a:pPr lvl="1" marL="1207008" indent="-603504" defTabSz="2413955">
              <a:spcBef>
                <a:spcPts val="4400"/>
              </a:spcBef>
              <a:defRPr sz="4752"/>
            </a:pPr>
            <a:r>
              <a:t>For example, supervisory and managerial workers should not be directly affected by a unionization program treatment</a:t>
            </a:r>
          </a:p>
          <a:p>
            <a:pPr lvl="1" marL="1207008" indent="-603504" defTabSz="2413955">
              <a:spcBef>
                <a:spcPts val="4400"/>
              </a:spcBef>
              <a:defRPr sz="4752"/>
            </a:pPr>
            <a:r>
              <a:t>Another example are high wage workers that should not be directly affected by a minimum wage policy.  In Card and Krueger (1994), high wage workers should not be affected by the NJ minimum wage increase</a:t>
            </a:r>
          </a:p>
          <a:p>
            <a:pPr marL="603504" indent="-603504" defTabSz="2413955">
              <a:spcBef>
                <a:spcPts val="4400"/>
              </a:spcBef>
              <a:defRPr sz="4752"/>
            </a:pPr>
            <a:r>
              <a:t>You can also try applying a treatment placebo to a group that was in control</a:t>
            </a:r>
          </a:p>
          <a:p>
            <a:pPr lvl="1" marL="1207008" indent="-603504" defTabSz="2413955">
              <a:spcBef>
                <a:spcPts val="4400"/>
              </a:spcBef>
              <a:defRPr sz="4752"/>
            </a:pPr>
            <a:r>
              <a:t>You know that a particular state did not adopt a program or policy, then you can test that state as the treatment state in a placebo test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esting Assumptions"/>
          <p:cNvSpPr txBox="1"/>
          <p:nvPr>
            <p:ph type="title"/>
          </p:nvPr>
        </p:nvSpPr>
        <p:spPr>
          <a:prstGeom prst="rect">
            <a:avLst/>
          </a:prstGeom>
        </p:spPr>
        <p:txBody>
          <a:bodyPr/>
          <a:lstStyle/>
          <a:p>
            <a:pPr/>
            <a:r>
              <a:t>Testing Assumptions</a:t>
            </a:r>
          </a:p>
        </p:txBody>
      </p:sp>
      <p:sp>
        <p:nvSpPr>
          <p:cNvPr id="373"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74" name="Similar to the last placebo test, we will test a triple difference-in-difference-in-differences or Triple DDD…"/>
          <p:cNvSpPr txBox="1"/>
          <p:nvPr>
            <p:ph type="body" idx="1"/>
          </p:nvPr>
        </p:nvSpPr>
        <p:spPr>
          <a:prstGeom prst="rect">
            <a:avLst/>
          </a:prstGeom>
        </p:spPr>
        <p:txBody>
          <a:bodyPr/>
          <a:lstStyle/>
          <a:p>
            <a:pPr marL="560831" indent="-560831" defTabSz="2243271">
              <a:spcBef>
                <a:spcPts val="4100"/>
              </a:spcBef>
              <a:defRPr sz="4416"/>
            </a:pPr>
            <a:r>
              <a:t>Similar to the last placebo test, we will test a triple difference-in-difference-in-differences or Triple DDD</a:t>
            </a:r>
          </a:p>
          <a:p>
            <a:pPr marL="560831" indent="-560831" defTabSz="2243271">
              <a:spcBef>
                <a:spcPts val="4100"/>
              </a:spcBef>
              <a:defRPr sz="4416"/>
            </a:pPr>
            <a:r>
              <a:t>The basis</a:t>
            </a:r>
          </a:p>
          <a:p>
            <a:pPr lvl="1" marL="1121663" indent="-560831" defTabSz="2243271">
              <a:spcBef>
                <a:spcPts val="4100"/>
              </a:spcBef>
              <a:defRPr sz="4416"/>
            </a:pPr>
            <a:r>
              <a:t>We will apply our difference-in-difference to 2 subgroups within the treatment group</a:t>
            </a:r>
          </a:p>
          <a:p>
            <a:pPr lvl="2" marL="1682495" indent="-560831" defTabSz="2243271">
              <a:spcBef>
                <a:spcPts val="4100"/>
              </a:spcBef>
              <a:defRPr sz="4416"/>
            </a:pPr>
            <a:r>
              <a:t>A subgroup within treatment that </a:t>
            </a:r>
            <a:r>
              <a:rPr b="1"/>
              <a:t>will be affected</a:t>
            </a:r>
            <a:r>
              <a:t> by the program</a:t>
            </a:r>
          </a:p>
          <a:p>
            <a:pPr lvl="2" marL="1682495" indent="-560831" defTabSz="2243271">
              <a:spcBef>
                <a:spcPts val="4100"/>
              </a:spcBef>
              <a:defRPr sz="4416"/>
            </a:pPr>
            <a:r>
              <a:t>A subgroup within treatment that </a:t>
            </a:r>
            <a:r>
              <a:rPr b="1"/>
              <a:t>will not be affected</a:t>
            </a:r>
            <a:r>
              <a:t> by the program</a:t>
            </a:r>
          </a:p>
          <a:p>
            <a:pPr lvl="1" marL="1121663" indent="-560831" defTabSz="2243271">
              <a:spcBef>
                <a:spcPts val="4100"/>
              </a:spcBef>
              <a:defRPr sz="4416"/>
            </a:pPr>
            <a:r>
              <a:t>The subgroup that should not be impacted by the program should be unable to reject the null hypothesis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esting Assumptions"/>
          <p:cNvSpPr txBox="1"/>
          <p:nvPr>
            <p:ph type="title"/>
          </p:nvPr>
        </p:nvSpPr>
        <p:spPr>
          <a:prstGeom prst="rect">
            <a:avLst/>
          </a:prstGeom>
        </p:spPr>
        <p:txBody>
          <a:bodyPr/>
          <a:lstStyle/>
          <a:p>
            <a:pPr/>
            <a:r>
              <a:t>Testing Assumptions</a:t>
            </a:r>
          </a:p>
        </p:txBody>
      </p:sp>
      <p:sp>
        <p:nvSpPr>
          <p:cNvPr id="377"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78" name="DDD Estimator…"/>
          <p:cNvSpPr txBox="1"/>
          <p:nvPr>
            <p:ph type="body" idx="1"/>
          </p:nvPr>
        </p:nvSpPr>
        <p:spPr>
          <a:prstGeom prst="rect">
            <a:avLst/>
          </a:prstGeom>
        </p:spPr>
        <p:txBody>
          <a:bodyPr/>
          <a:lstStyle/>
          <a:p>
            <a:pPr marL="542544" indent="-542544" defTabSz="2170121">
              <a:spcBef>
                <a:spcPts val="4000"/>
              </a:spcBef>
              <a:defRPr sz="4272"/>
            </a:pPr>
            <a:r>
              <a:t>DDD Estimator</a:t>
            </a:r>
          </a:p>
          <a:p>
            <a:pPr marL="542544" indent="-542544" defTabSz="2170121">
              <a:spcBef>
                <a:spcPts val="4000"/>
              </a:spcBef>
              <a:defRPr sz="4272"/>
            </a:pPr>
            <a14:m>
              <m:oMathPara>
                <m:oMathParaPr>
                  <m:jc m:val="left"/>
                </m:oMathParaPr>
                <m:oMath>
                  <m:sSub>
                    <m:e>
                      <m:r>
                        <a:rPr xmlns:a="http://schemas.openxmlformats.org/drawingml/2006/main" sz="4450" i="1">
                          <a:solidFill>
                            <a:srgbClr val="000000"/>
                          </a:solidFill>
                          <a:latin typeface="Cambria Math" panose="02040503050406030204" pitchFamily="18" charset="0"/>
                        </a:rPr>
                        <m:t>Y</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α</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ψ</m:t>
                  </m:r>
                  <m:sSub>
                    <m:e>
                      <m:r>
                        <a:rPr xmlns:a="http://schemas.openxmlformats.org/drawingml/2006/main" sz="4450" i="1">
                          <a:solidFill>
                            <a:srgbClr val="000000"/>
                          </a:solidFill>
                          <a:latin typeface="Cambria Math" panose="02040503050406030204" pitchFamily="18" charset="0"/>
                        </a:rPr>
                        <m:t>X</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1</m:t>
                      </m:r>
                    </m:sub>
                  </m:sSub>
                  <m:sSub>
                    <m:e>
                      <m:r>
                        <a:rPr xmlns:a="http://schemas.openxmlformats.org/drawingml/2006/main" sz="4450" i="1">
                          <a:solidFill>
                            <a:srgbClr val="000000"/>
                          </a:solidFill>
                          <a:latin typeface="Cambria Math" panose="02040503050406030204" pitchFamily="18" charset="0"/>
                        </a:rPr>
                        <m:t>τ</m:t>
                      </m:r>
                    </m:e>
                    <m:sub>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2</m:t>
                      </m:r>
                    </m:sub>
                  </m:sSub>
                  <m:sSub>
                    <m:e>
                      <m:r>
                        <a:rPr xmlns:a="http://schemas.openxmlformats.org/drawingml/2006/main" sz="4450" i="1">
                          <a:solidFill>
                            <a:srgbClr val="000000"/>
                          </a:solidFill>
                          <a:latin typeface="Cambria Math" panose="02040503050406030204" pitchFamily="18" charset="0"/>
                        </a:rPr>
                        <m:t>δ</m:t>
                      </m:r>
                    </m:e>
                    <m:sub>
                      <m:r>
                        <a:rPr xmlns:a="http://schemas.openxmlformats.org/drawingml/2006/main" sz="4450" i="1">
                          <a:solidFill>
                            <a:srgbClr val="000000"/>
                          </a:solidFill>
                          <a:latin typeface="Cambria Math" panose="02040503050406030204" pitchFamily="18" charset="0"/>
                        </a:rPr>
                        <m:t>j</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3</m:t>
                      </m:r>
                    </m:sub>
                  </m:sSub>
                  <m:sSub>
                    <m:e>
                      <m:r>
                        <a:rPr xmlns:a="http://schemas.openxmlformats.org/drawingml/2006/main" sz="4450" i="1">
                          <a:solidFill>
                            <a:srgbClr val="000000"/>
                          </a:solidFill>
                          <a:latin typeface="Cambria Math" panose="02040503050406030204" pitchFamily="18" charset="0"/>
                        </a:rPr>
                        <m:t>D</m:t>
                      </m:r>
                    </m:e>
                    <m:sub>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4</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5</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6</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7</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ε</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oMath>
              </m:oMathPara>
            </a14:m>
          </a:p>
          <a:p>
            <a:pPr lvl="1" marL="1085088" indent="-542544" defTabSz="2170121">
              <a:spcBef>
                <a:spcPts val="4000"/>
              </a:spcBef>
              <a:defRPr sz="4272"/>
            </a:pPr>
            <a:r>
              <a:t>All interactions are included in a DDD design</a:t>
            </a:r>
          </a:p>
          <a:p>
            <a:pPr lvl="1" marL="1085088" indent="-542544" defTabSz="2170121">
              <a:spcBef>
                <a:spcPts val="4000"/>
              </a:spcBef>
              <a:defRPr sz="4272"/>
            </a:pPr>
            <a:r>
              <a:t>Group dummy </a:t>
            </a:r>
            <a14:m>
              <m:oMath>
                <m:sSub>
                  <m:e>
                    <m:r>
                      <a:rPr xmlns:a="http://schemas.openxmlformats.org/drawingml/2006/main" sz="5350" i="1">
                        <a:solidFill>
                          <a:srgbClr val="000000"/>
                        </a:solidFill>
                        <a:latin typeface="Cambria Math" panose="02040503050406030204" pitchFamily="18" charset="0"/>
                      </a:rPr>
                      <m:t>δ</m:t>
                    </m:r>
                  </m:e>
                  <m:sub>
                    <m:r>
                      <a:rPr xmlns:a="http://schemas.openxmlformats.org/drawingml/2006/main" sz="5350" i="1">
                        <a:solidFill>
                          <a:srgbClr val="000000"/>
                        </a:solidFill>
                        <a:latin typeface="Cambria Math" panose="02040503050406030204" pitchFamily="18" charset="0"/>
                      </a:rPr>
                      <m:t>j</m:t>
                    </m:r>
                  </m:sub>
                </m:sSub>
              </m:oMath>
            </a14:m>
          </a:p>
          <a:p>
            <a:pPr lvl="1" marL="1085088" indent="-542544" defTabSz="2170121">
              <a:spcBef>
                <a:spcPts val="4000"/>
              </a:spcBef>
              <a:defRPr sz="4272"/>
            </a:pPr>
            <a:r>
              <a:t>Post-treatment dummy </a:t>
            </a:r>
            <a14:m>
              <m:oMath>
                <m:sSub>
                  <m:e>
                    <m:r>
                      <a:rPr xmlns:a="http://schemas.openxmlformats.org/drawingml/2006/main" sz="5150" i="1">
                        <a:solidFill>
                          <a:srgbClr val="000000"/>
                        </a:solidFill>
                        <a:latin typeface="Cambria Math" panose="02040503050406030204" pitchFamily="18" charset="0"/>
                      </a:rPr>
                      <m:t>τ</m:t>
                    </m:r>
                  </m:e>
                  <m:sub>
                    <m:r>
                      <a:rPr xmlns:a="http://schemas.openxmlformats.org/drawingml/2006/main" sz="5150" i="1">
                        <a:solidFill>
                          <a:srgbClr val="000000"/>
                        </a:solidFill>
                        <a:latin typeface="Cambria Math" panose="02040503050406030204" pitchFamily="18" charset="0"/>
                      </a:rPr>
                      <m:t>t</m:t>
                    </m:r>
                  </m:sub>
                </m:sSub>
              </m:oMath>
            </a14:m>
          </a:p>
          <a:p>
            <a:pPr lvl="1" marL="1085088" indent="-542544" defTabSz="2170121">
              <a:spcBef>
                <a:spcPts val="4000"/>
              </a:spcBef>
              <a:defRPr sz="4272"/>
            </a:pPr>
            <a:r>
              <a:t>Treatment group dummy </a:t>
            </a:r>
            <a14:m>
              <m:oMath>
                <m:sSub>
                  <m:e>
                    <m:r>
                      <a:rPr xmlns:a="http://schemas.openxmlformats.org/drawingml/2006/main" sz="5150" i="1">
                        <a:solidFill>
                          <a:srgbClr val="000000"/>
                        </a:solidFill>
                        <a:latin typeface="Cambria Math" panose="02040503050406030204" pitchFamily="18" charset="0"/>
                      </a:rPr>
                      <m:t>D</m:t>
                    </m:r>
                  </m:e>
                  <m:sub>
                    <m:r>
                      <a:rPr xmlns:a="http://schemas.openxmlformats.org/drawingml/2006/main" sz="5150" i="1">
                        <a:solidFill>
                          <a:srgbClr val="000000"/>
                        </a:solidFill>
                        <a:latin typeface="Cambria Math" panose="02040503050406030204" pitchFamily="18" charset="0"/>
                      </a:rPr>
                      <m:t>i</m:t>
                    </m:r>
                  </m:sub>
                </m:sSub>
              </m:oMath>
            </a14:m>
          </a:p>
          <a:p>
            <a:pPr lvl="1" marL="1085088" indent="-542544" defTabSz="2170121">
              <a:spcBef>
                <a:spcPts val="4000"/>
              </a:spcBef>
              <a:defRPr sz="4272"/>
            </a:pPr>
            <a14:m>
              <m:oMath>
                <m:sSub>
                  <m:e>
                    <m:r>
                      <a:rPr xmlns:a="http://schemas.openxmlformats.org/drawingml/2006/main" sz="4950" i="1">
                        <a:solidFill>
                          <a:srgbClr val="000000"/>
                        </a:solidFill>
                        <a:latin typeface="Cambria Math" panose="02040503050406030204" pitchFamily="18" charset="0"/>
                      </a:rPr>
                      <m:t>X</m:t>
                    </m:r>
                  </m:e>
                  <m:sub>
                    <m:r>
                      <a:rPr xmlns:a="http://schemas.openxmlformats.org/drawingml/2006/main" sz="4950" i="1">
                        <a:solidFill>
                          <a:srgbClr val="000000"/>
                        </a:solidFill>
                        <a:latin typeface="Cambria Math" panose="02040503050406030204" pitchFamily="18" charset="0"/>
                      </a:rPr>
                      <m:t>i</m:t>
                    </m:r>
                    <m:r>
                      <a:rPr xmlns:a="http://schemas.openxmlformats.org/drawingml/2006/main" sz="4950" i="1">
                        <a:solidFill>
                          <a:srgbClr val="000000"/>
                        </a:solidFill>
                        <a:latin typeface="Cambria Math" panose="02040503050406030204" pitchFamily="18" charset="0"/>
                      </a:rPr>
                      <m:t>j</m:t>
                    </m:r>
                    <m:r>
                      <a:rPr xmlns:a="http://schemas.openxmlformats.org/drawingml/2006/main" sz="4950" i="1">
                        <a:solidFill>
                          <a:srgbClr val="000000"/>
                        </a:solidFill>
                        <a:latin typeface="Cambria Math" panose="02040503050406030204" pitchFamily="18" charset="0"/>
                      </a:rPr>
                      <m:t>t</m:t>
                    </m:r>
                  </m:sub>
                </m:sSub>
              </m:oMath>
            </a14:m>
            <a:r>
              <a:t> is a set of covariates of interest</a:t>
            </a:r>
            <a:endParaRPr sz="4800"/>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esting Assumptions"/>
          <p:cNvSpPr txBox="1"/>
          <p:nvPr>
            <p:ph type="title"/>
          </p:nvPr>
        </p:nvSpPr>
        <p:spPr>
          <a:prstGeom prst="rect">
            <a:avLst/>
          </a:prstGeom>
        </p:spPr>
        <p:txBody>
          <a:bodyPr/>
          <a:lstStyle/>
          <a:p>
            <a:pPr/>
            <a:r>
              <a:t>Testing Assumptions</a:t>
            </a:r>
          </a:p>
        </p:txBody>
      </p:sp>
      <p:sp>
        <p:nvSpPr>
          <p:cNvPr id="381"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82" name="Our parameter of interest is   to compare to our original DD…"/>
          <p:cNvSpPr txBox="1"/>
          <p:nvPr>
            <p:ph type="body" idx="1"/>
          </p:nvPr>
        </p:nvSpPr>
        <p:spPr>
          <a:prstGeom prst="rect">
            <a:avLst/>
          </a:prstGeom>
        </p:spPr>
        <p:txBody>
          <a:bodyPr/>
          <a:lstStyle/>
          <a:p>
            <a:pPr marL="560831" indent="-560831" defTabSz="2243271">
              <a:spcBef>
                <a:spcPts val="4100"/>
              </a:spcBef>
              <a:defRPr sz="4416"/>
            </a:pPr>
            <a14:m>
              <m:oMathPara>
                <m:oMathParaPr>
                  <m:jc m:val="left"/>
                </m:oMathParaPr>
                <m:oMath>
                  <m:sSub>
                    <m:e>
                      <m:r>
                        <a:rPr xmlns:a="http://schemas.openxmlformats.org/drawingml/2006/main" sz="4450" i="1">
                          <a:solidFill>
                            <a:srgbClr val="000000"/>
                          </a:solidFill>
                          <a:latin typeface="Cambria Math" panose="02040503050406030204" pitchFamily="18" charset="0"/>
                        </a:rPr>
                        <m:t>Y</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α</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ψ</m:t>
                  </m:r>
                  <m:sSub>
                    <m:e>
                      <m:r>
                        <a:rPr xmlns:a="http://schemas.openxmlformats.org/drawingml/2006/main" sz="4450" i="1">
                          <a:solidFill>
                            <a:srgbClr val="000000"/>
                          </a:solidFill>
                          <a:latin typeface="Cambria Math" panose="02040503050406030204" pitchFamily="18" charset="0"/>
                        </a:rPr>
                        <m:t>X</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1</m:t>
                      </m:r>
                    </m:sub>
                  </m:sSub>
                  <m:sSub>
                    <m:e>
                      <m:r>
                        <a:rPr xmlns:a="http://schemas.openxmlformats.org/drawingml/2006/main" sz="4450" i="1">
                          <a:solidFill>
                            <a:srgbClr val="000000"/>
                          </a:solidFill>
                          <a:latin typeface="Cambria Math" panose="02040503050406030204" pitchFamily="18" charset="0"/>
                        </a:rPr>
                        <m:t>τ</m:t>
                      </m:r>
                    </m:e>
                    <m:sub>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2</m:t>
                      </m:r>
                    </m:sub>
                  </m:sSub>
                  <m:sSub>
                    <m:e>
                      <m:r>
                        <a:rPr xmlns:a="http://schemas.openxmlformats.org/drawingml/2006/main" sz="4450" i="1">
                          <a:solidFill>
                            <a:srgbClr val="000000"/>
                          </a:solidFill>
                          <a:latin typeface="Cambria Math" panose="02040503050406030204" pitchFamily="18" charset="0"/>
                        </a:rPr>
                        <m:t>δ</m:t>
                      </m:r>
                    </m:e>
                    <m:sub>
                      <m:r>
                        <a:rPr xmlns:a="http://schemas.openxmlformats.org/drawingml/2006/main" sz="4450" i="1">
                          <a:solidFill>
                            <a:srgbClr val="000000"/>
                          </a:solidFill>
                          <a:latin typeface="Cambria Math" panose="02040503050406030204" pitchFamily="18" charset="0"/>
                        </a:rPr>
                        <m:t>j</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3</m:t>
                      </m:r>
                    </m:sub>
                  </m:sSub>
                  <m:sSub>
                    <m:e>
                      <m:r>
                        <a:rPr xmlns:a="http://schemas.openxmlformats.org/drawingml/2006/main" sz="4450" i="1">
                          <a:solidFill>
                            <a:srgbClr val="000000"/>
                          </a:solidFill>
                          <a:latin typeface="Cambria Math" panose="02040503050406030204" pitchFamily="18" charset="0"/>
                        </a:rPr>
                        <m:t>D</m:t>
                      </m:r>
                    </m:e>
                    <m:sub>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4</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5</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6</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7</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ε</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oMath>
              </m:oMathPara>
            </a14:m>
          </a:p>
          <a:p>
            <a:pPr lvl="1" marL="1121663" indent="-560831" defTabSz="2243271">
              <a:spcBef>
                <a:spcPts val="4100"/>
              </a:spcBef>
              <a:defRPr sz="4416"/>
            </a:pPr>
            <a:r>
              <a:t>Our parameter of interest is </a:t>
            </a:r>
            <a14:m>
              <m:oMath>
                <m:sSub>
                  <m:e>
                    <m:r>
                      <a:rPr xmlns:a="http://schemas.openxmlformats.org/drawingml/2006/main" sz="5300" i="1">
                        <a:solidFill>
                          <a:srgbClr val="000000"/>
                        </a:solidFill>
                        <a:latin typeface="Cambria Math" panose="02040503050406030204" pitchFamily="18" charset="0"/>
                      </a:rPr>
                      <m:t>β</m:t>
                    </m:r>
                  </m:e>
                  <m:sub>
                    <m:r>
                      <a:rPr xmlns:a="http://schemas.openxmlformats.org/drawingml/2006/main" sz="5300" i="1">
                        <a:solidFill>
                          <a:srgbClr val="000000"/>
                        </a:solidFill>
                        <a:latin typeface="Cambria Math" panose="02040503050406030204" pitchFamily="18" charset="0"/>
                      </a:rPr>
                      <m:t>7</m:t>
                    </m:r>
                  </m:sub>
                </m:sSub>
              </m:oMath>
            </a14:m>
            <a:r>
              <a:t> to compare to our original DD</a:t>
            </a:r>
          </a:p>
          <a:p>
            <a:pPr lvl="2" marL="1682495" indent="-560831" defTabSz="2243271">
              <a:spcBef>
                <a:spcPts val="4100"/>
              </a:spcBef>
              <a:defRPr sz="4416"/>
            </a:pPr>
            <a:r>
              <a:t>If our original DD estimate is robust, the </a:t>
            </a:r>
            <a14:m>
              <m:oMath>
                <m:sSub>
                  <m:e>
                    <m:r>
                      <a:rPr xmlns:a="http://schemas.openxmlformats.org/drawingml/2006/main" sz="5300" i="1">
                        <a:solidFill>
                          <a:srgbClr val="000000"/>
                        </a:solidFill>
                        <a:latin typeface="Cambria Math" panose="02040503050406030204" pitchFamily="18" charset="0"/>
                      </a:rPr>
                      <m:t>β</m:t>
                    </m:r>
                  </m:e>
                  <m:sub>
                    <m:r>
                      <a:rPr xmlns:a="http://schemas.openxmlformats.org/drawingml/2006/main" sz="5300" i="1">
                        <a:solidFill>
                          <a:srgbClr val="000000"/>
                        </a:solidFill>
                        <a:latin typeface="Cambria Math" panose="02040503050406030204" pitchFamily="18" charset="0"/>
                      </a:rPr>
                      <m:t>7</m:t>
                    </m:r>
                  </m:sub>
                </m:sSub>
              </m:oMath>
            </a14:m>
            <a:r>
              <a:t> should be similar to our original estimate</a:t>
            </a:r>
          </a:p>
          <a:p>
            <a:pPr lvl="1" marL="1121663" indent="-560831" defTabSz="2243271">
              <a:spcBef>
                <a:spcPts val="4100"/>
              </a:spcBef>
              <a:defRPr sz="4416"/>
            </a:pPr>
            <a:r>
              <a:t>Our other coefficient of interest is </a:t>
            </a:r>
            <a14:m>
              <m:oMath>
                <m:sSub>
                  <m:e>
                    <m:r>
                      <a:rPr xmlns:a="http://schemas.openxmlformats.org/drawingml/2006/main" sz="5350" i="1">
                        <a:solidFill>
                          <a:srgbClr val="000000"/>
                        </a:solidFill>
                        <a:latin typeface="Cambria Math" panose="02040503050406030204" pitchFamily="18" charset="0"/>
                      </a:rPr>
                      <m:t>β</m:t>
                    </m:r>
                  </m:e>
                  <m:sub>
                    <m:r>
                      <a:rPr xmlns:a="http://schemas.openxmlformats.org/drawingml/2006/main" sz="5350" i="1">
                        <a:solidFill>
                          <a:srgbClr val="000000"/>
                        </a:solidFill>
                        <a:latin typeface="Cambria Math" panose="02040503050406030204" pitchFamily="18" charset="0"/>
                      </a:rPr>
                      <m:t>5</m:t>
                    </m:r>
                  </m:sub>
                </m:sSub>
              </m:oMath>
            </a14:m>
            <a:r>
              <a:t> </a:t>
            </a:r>
          </a:p>
          <a:p>
            <a:pPr lvl="2" marL="1682495" indent="-560831" defTabSz="2243271">
              <a:spcBef>
                <a:spcPts val="4100"/>
              </a:spcBef>
              <a:defRPr sz="4416"/>
            </a:pPr>
            <a:r>
              <a:t>This is the DD estimator for the placebo subgroup (or the subgroup in the treatment group that does not get the treatment)</a:t>
            </a:r>
          </a:p>
          <a:p>
            <a:pPr lvl="2" marL="1682495" indent="-560831" defTabSz="2243271">
              <a:spcBef>
                <a:spcPts val="4100"/>
              </a:spcBef>
              <a:defRPr sz="4416"/>
            </a:pPr>
            <a:r>
              <a:t>This should be statistically insignificant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Testing Assumptions"/>
          <p:cNvSpPr txBox="1"/>
          <p:nvPr>
            <p:ph type="title"/>
          </p:nvPr>
        </p:nvSpPr>
        <p:spPr>
          <a:prstGeom prst="rect">
            <a:avLst/>
          </a:prstGeom>
        </p:spPr>
        <p:txBody>
          <a:bodyPr/>
          <a:lstStyle/>
          <a:p>
            <a:pPr/>
            <a:r>
              <a:t>Testing Assumptions</a:t>
            </a:r>
          </a:p>
        </p:txBody>
      </p:sp>
      <p:sp>
        <p:nvSpPr>
          <p:cNvPr id="385"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86" name="Let’s go back to our Card and Krueger (1994) example…"/>
          <p:cNvSpPr txBox="1"/>
          <p:nvPr>
            <p:ph type="body" idx="1"/>
          </p:nvPr>
        </p:nvSpPr>
        <p:spPr>
          <a:prstGeom prst="rect">
            <a:avLst/>
          </a:prstGeom>
        </p:spPr>
        <p:txBody>
          <a:bodyPr/>
          <a:lstStyle/>
          <a:p>
            <a:pPr/>
            <a:r>
              <a:t>Let’s go back to our Card and Krueger (1994) example</a:t>
            </a:r>
          </a:p>
          <a:p>
            <a:pPr lvl="1"/>
            <a:r>
              <a:t>We had our treatment state NJ </a:t>
            </a:r>
            <a14:m>
              <m:oMath>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D</m:t>
                    </m:r>
                  </m:e>
                  <m:sub>
                    <m:r>
                      <a:rPr xmlns:a="http://schemas.openxmlformats.org/drawingml/2006/main" sz="6150" i="1">
                        <a:solidFill>
                          <a:srgbClr val="000000"/>
                        </a:solidFill>
                        <a:latin typeface="Cambria Math" panose="02040503050406030204" pitchFamily="18" charset="0"/>
                      </a:rPr>
                      <m:t>i</m:t>
                    </m:r>
                  </m:sub>
                </m:sSub>
                <m:r>
                  <a:rPr xmlns:a="http://schemas.openxmlformats.org/drawingml/2006/main" sz="6150" i="1">
                    <a:solidFill>
                      <a:srgbClr val="000000"/>
                    </a:solidFill>
                    <a:latin typeface="Cambria Math" panose="02040503050406030204" pitchFamily="18" charset="0"/>
                  </a:rPr>
                  <m:t>)</m:t>
                </m:r>
              </m:oMath>
            </a14:m>
            <a:r>
              <a:t>and our control state PA</a:t>
            </a:r>
          </a:p>
          <a:p>
            <a:pPr lvl="1"/>
            <a:r>
              <a:t>We had our pre-period February 1992 and our post-period November 1992 </a:t>
            </a:r>
            <a14:m>
              <m:oMath>
                <m:r>
                  <a:rPr xmlns:a="http://schemas.openxmlformats.org/drawingml/2006/main" sz="6250" i="1">
                    <a:solidFill>
                      <a:srgbClr val="000000"/>
                    </a:solidFill>
                    <a:latin typeface="Cambria Math" panose="02040503050406030204" pitchFamily="18" charset="0"/>
                  </a:rPr>
                  <m:t>(</m:t>
                </m:r>
                <m:sSub>
                  <m:e>
                    <m:r>
                      <a:rPr xmlns:a="http://schemas.openxmlformats.org/drawingml/2006/main" sz="6250" i="1">
                        <a:solidFill>
                          <a:srgbClr val="000000"/>
                        </a:solidFill>
                        <a:latin typeface="Cambria Math" panose="02040503050406030204" pitchFamily="18" charset="0"/>
                      </a:rPr>
                      <m:t>τ</m:t>
                    </m:r>
                  </m:e>
                  <m:sub>
                    <m:r>
                      <a:rPr xmlns:a="http://schemas.openxmlformats.org/drawingml/2006/main" sz="6250" i="1">
                        <a:solidFill>
                          <a:srgbClr val="000000"/>
                        </a:solidFill>
                        <a:latin typeface="Cambria Math" panose="02040503050406030204" pitchFamily="18" charset="0"/>
                      </a:rPr>
                      <m:t>t</m:t>
                    </m:r>
                  </m:sub>
                </m:sSub>
                <m:r>
                  <a:rPr xmlns:a="http://schemas.openxmlformats.org/drawingml/2006/main" sz="6250" i="1">
                    <a:solidFill>
                      <a:srgbClr val="000000"/>
                    </a:solidFill>
                    <a:latin typeface="Cambria Math" panose="02040503050406030204" pitchFamily="18" charset="0"/>
                  </a:rPr>
                  <m:t>)</m:t>
                </m:r>
              </m:oMath>
            </a14:m>
          </a:p>
          <a:p>
            <a:pPr lvl="1"/>
            <a:r>
              <a:t>Now look at low-wage workers and high-wage workers </a:t>
            </a:r>
            <a14:m>
              <m:oMath>
                <m:r>
                  <a:rPr xmlns:a="http://schemas.openxmlformats.org/drawingml/2006/main" sz="6250" i="1">
                    <a:solidFill>
                      <a:srgbClr val="000000"/>
                    </a:solidFill>
                    <a:latin typeface="Cambria Math" panose="02040503050406030204" pitchFamily="18" charset="0"/>
                  </a:rPr>
                  <m:t>(</m:t>
                </m:r>
                <m:sSub>
                  <m:e>
                    <m:r>
                      <a:rPr xmlns:a="http://schemas.openxmlformats.org/drawingml/2006/main" sz="6250" i="1">
                        <a:solidFill>
                          <a:srgbClr val="000000"/>
                        </a:solidFill>
                        <a:latin typeface="Cambria Math" panose="02040503050406030204" pitchFamily="18" charset="0"/>
                      </a:rPr>
                      <m:t>δ</m:t>
                    </m:r>
                  </m:e>
                  <m:sub>
                    <m:r>
                      <a:rPr xmlns:a="http://schemas.openxmlformats.org/drawingml/2006/main" sz="6250" i="1">
                        <a:solidFill>
                          <a:srgbClr val="000000"/>
                        </a:solidFill>
                        <a:latin typeface="Cambria Math" panose="02040503050406030204" pitchFamily="18" charset="0"/>
                      </a:rPr>
                      <m:t>j</m:t>
                    </m:r>
                  </m:sub>
                </m:sSub>
                <m:r>
                  <a:rPr xmlns:a="http://schemas.openxmlformats.org/drawingml/2006/main" sz="6250" i="1">
                    <a:solidFill>
                      <a:srgbClr val="000000"/>
                    </a:solidFill>
                    <a:latin typeface="Cambria Math" panose="02040503050406030204" pitchFamily="18" charset="0"/>
                  </a:rPr>
                  <m:t>)</m:t>
                </m:r>
              </m:oMath>
            </a14:m>
          </a:p>
          <a:p>
            <a:pPr/>
            <a:r>
              <a:t>High-wage workers should not be directly impacted by the increase in minimum wage laws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esting Assumptions"/>
          <p:cNvSpPr txBox="1"/>
          <p:nvPr>
            <p:ph type="title"/>
          </p:nvPr>
        </p:nvSpPr>
        <p:spPr>
          <a:prstGeom prst="rect">
            <a:avLst/>
          </a:prstGeom>
        </p:spPr>
        <p:txBody>
          <a:bodyPr/>
          <a:lstStyle/>
          <a:p>
            <a:pPr/>
            <a:r>
              <a:t>Testing Assumptions</a:t>
            </a:r>
          </a:p>
        </p:txBody>
      </p:sp>
      <p:sp>
        <p:nvSpPr>
          <p:cNvPr id="389"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90" name="Before the treatment, we have 4 fixed groups…"/>
          <p:cNvSpPr txBox="1"/>
          <p:nvPr>
            <p:ph type="body" idx="1"/>
          </p:nvPr>
        </p:nvSpPr>
        <p:spPr>
          <a:prstGeom prst="rect">
            <a:avLst/>
          </a:prstGeom>
        </p:spPr>
        <p:txBody>
          <a:bodyPr/>
          <a:lstStyle/>
          <a:p>
            <a:pPr/>
            <a:r>
              <a:t>Before the treatment, we have 4 fixed groups</a:t>
            </a:r>
          </a:p>
          <a:p>
            <a:pPr lvl="1"/>
            <a14:m>
              <m:oMath>
                <m:r>
                  <a:rPr xmlns:a="http://schemas.openxmlformats.org/drawingml/2006/main" sz="5750" i="1">
                    <a:solidFill>
                      <a:srgbClr val="000000"/>
                    </a:solidFill>
                    <a:latin typeface="Cambria Math" panose="02040503050406030204" pitchFamily="18" charset="0"/>
                  </a:rPr>
                  <m:t>N</m:t>
                </m:r>
                <m:sSub>
                  <m:e>
                    <m:r>
                      <a:rPr xmlns:a="http://schemas.openxmlformats.org/drawingml/2006/main" sz="5750" i="1">
                        <a:solidFill>
                          <a:srgbClr val="000000"/>
                        </a:solidFill>
                        <a:latin typeface="Cambria Math" panose="02040503050406030204" pitchFamily="18" charset="0"/>
                      </a:rPr>
                      <m:t>J</m:t>
                    </m:r>
                  </m:e>
                  <m:sub>
                    <m:r>
                      <a:rPr xmlns:a="http://schemas.openxmlformats.org/drawingml/2006/main" sz="5750" i="1">
                        <a:solidFill>
                          <a:srgbClr val="000000"/>
                        </a:solidFill>
                        <a:latin typeface="Cambria Math" panose="02040503050406030204" pitchFamily="18" charset="0"/>
                      </a:rPr>
                      <m:t>l</m:t>
                    </m:r>
                    <m:r>
                      <a:rPr xmlns:a="http://schemas.openxmlformats.org/drawingml/2006/main" sz="5750" i="1">
                        <a:solidFill>
                          <a:srgbClr val="000000"/>
                        </a:solidFill>
                        <a:latin typeface="Cambria Math" panose="02040503050406030204" pitchFamily="18" charset="0"/>
                      </a:rPr>
                      <m:t>o</m:t>
                    </m:r>
                    <m:r>
                      <a:rPr xmlns:a="http://schemas.openxmlformats.org/drawingml/2006/main" sz="5750" i="1">
                        <a:solidFill>
                          <a:srgbClr val="000000"/>
                        </a:solidFill>
                        <a:latin typeface="Cambria Math" panose="02040503050406030204" pitchFamily="18" charset="0"/>
                      </a:rPr>
                      <m:t>w</m:t>
                    </m:r>
                  </m:sub>
                </m:sSub>
              </m:oMath>
            </a14:m>
            <a:r>
              <a:t> low-wage workers in New Jersey (treatment)</a:t>
            </a:r>
          </a:p>
          <a:p>
            <a:pPr lvl="1"/>
            <a14:m>
              <m:oMath>
                <m:r>
                  <a:rPr xmlns:a="http://schemas.openxmlformats.org/drawingml/2006/main" sz="5750" i="1">
                    <a:solidFill>
                      <a:srgbClr val="000000"/>
                    </a:solidFill>
                    <a:latin typeface="Cambria Math" panose="02040503050406030204" pitchFamily="18" charset="0"/>
                  </a:rPr>
                  <m:t>N</m:t>
                </m:r>
                <m:sSub>
                  <m:e>
                    <m:r>
                      <a:rPr xmlns:a="http://schemas.openxmlformats.org/drawingml/2006/main" sz="5750" i="1">
                        <a:solidFill>
                          <a:srgbClr val="000000"/>
                        </a:solidFill>
                        <a:latin typeface="Cambria Math" panose="02040503050406030204" pitchFamily="18" charset="0"/>
                      </a:rPr>
                      <m:t>J</m:t>
                    </m:r>
                  </m:e>
                  <m:sub>
                    <m:r>
                      <a:rPr xmlns:a="http://schemas.openxmlformats.org/drawingml/2006/main" sz="5750" i="1">
                        <a:solidFill>
                          <a:srgbClr val="000000"/>
                        </a:solidFill>
                        <a:latin typeface="Cambria Math" panose="02040503050406030204" pitchFamily="18" charset="0"/>
                      </a:rPr>
                      <m:t>h</m:t>
                    </m:r>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g</m:t>
                    </m:r>
                    <m:r>
                      <a:rPr xmlns:a="http://schemas.openxmlformats.org/drawingml/2006/main" sz="5750" i="1">
                        <a:solidFill>
                          <a:srgbClr val="000000"/>
                        </a:solidFill>
                        <a:latin typeface="Cambria Math" panose="02040503050406030204" pitchFamily="18" charset="0"/>
                      </a:rPr>
                      <m:t>h</m:t>
                    </m:r>
                  </m:sub>
                </m:sSub>
              </m:oMath>
            </a14:m>
            <a:r>
              <a:t> high-wage workers in New Jersey (treatment)</a:t>
            </a:r>
          </a:p>
          <a:p>
            <a:pPr lvl="1"/>
            <a14:m>
              <m:oMath>
                <m:r>
                  <a:rPr xmlns:a="http://schemas.openxmlformats.org/drawingml/2006/main" sz="5800" i="1">
                    <a:solidFill>
                      <a:srgbClr val="000000"/>
                    </a:solidFill>
                    <a:latin typeface="Cambria Math" panose="02040503050406030204" pitchFamily="18" charset="0"/>
                  </a:rPr>
                  <m:t>P</m:t>
                </m:r>
                <m:sSub>
                  <m:e>
                    <m:r>
                      <a:rPr xmlns:a="http://schemas.openxmlformats.org/drawingml/2006/main" sz="5800" i="1">
                        <a:solidFill>
                          <a:srgbClr val="000000"/>
                        </a:solidFill>
                        <a:latin typeface="Cambria Math" panose="02040503050406030204" pitchFamily="18" charset="0"/>
                      </a:rPr>
                      <m:t>A</m:t>
                    </m:r>
                  </m:e>
                  <m:sub>
                    <m:r>
                      <a:rPr xmlns:a="http://schemas.openxmlformats.org/drawingml/2006/main" sz="5800" i="1">
                        <a:solidFill>
                          <a:srgbClr val="000000"/>
                        </a:solidFill>
                        <a:latin typeface="Cambria Math" panose="02040503050406030204" pitchFamily="18" charset="0"/>
                      </a:rPr>
                      <m:t>l</m:t>
                    </m:r>
                    <m:r>
                      <a:rPr xmlns:a="http://schemas.openxmlformats.org/drawingml/2006/main" sz="5800" i="1">
                        <a:solidFill>
                          <a:srgbClr val="000000"/>
                        </a:solidFill>
                        <a:latin typeface="Cambria Math" panose="02040503050406030204" pitchFamily="18" charset="0"/>
                      </a:rPr>
                      <m:t>o</m:t>
                    </m:r>
                    <m:r>
                      <a:rPr xmlns:a="http://schemas.openxmlformats.org/drawingml/2006/main" sz="5800" i="1">
                        <a:solidFill>
                          <a:srgbClr val="000000"/>
                        </a:solidFill>
                        <a:latin typeface="Cambria Math" panose="02040503050406030204" pitchFamily="18" charset="0"/>
                      </a:rPr>
                      <m:t>w</m:t>
                    </m:r>
                  </m:sub>
                </m:sSub>
              </m:oMath>
            </a14:m>
            <a:r>
              <a:t> low-wage workers in Pennsylvania (control)</a:t>
            </a:r>
          </a:p>
          <a:p>
            <a:pPr lvl="1"/>
            <a14:m>
              <m:oMath>
                <m:r>
                  <a:rPr xmlns:a="http://schemas.openxmlformats.org/drawingml/2006/main" sz="5800" i="1">
                    <a:solidFill>
                      <a:srgbClr val="000000"/>
                    </a:solidFill>
                    <a:latin typeface="Cambria Math" panose="02040503050406030204" pitchFamily="18" charset="0"/>
                  </a:rPr>
                  <m:t>P</m:t>
                </m:r>
                <m:sSub>
                  <m:e>
                    <m:r>
                      <a:rPr xmlns:a="http://schemas.openxmlformats.org/drawingml/2006/main" sz="5800" i="1">
                        <a:solidFill>
                          <a:srgbClr val="000000"/>
                        </a:solidFill>
                        <a:latin typeface="Cambria Math" panose="02040503050406030204" pitchFamily="18" charset="0"/>
                      </a:rPr>
                      <m:t>A</m:t>
                    </m:r>
                  </m:e>
                  <m:sub>
                    <m:r>
                      <a:rPr xmlns:a="http://schemas.openxmlformats.org/drawingml/2006/main" sz="5800" i="1">
                        <a:solidFill>
                          <a:srgbClr val="000000"/>
                        </a:solidFill>
                        <a:latin typeface="Cambria Math" panose="02040503050406030204" pitchFamily="18" charset="0"/>
                      </a:rPr>
                      <m:t>h</m:t>
                    </m:r>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g</m:t>
                    </m:r>
                    <m:r>
                      <a:rPr xmlns:a="http://schemas.openxmlformats.org/drawingml/2006/main" sz="5800" i="1">
                        <a:solidFill>
                          <a:srgbClr val="000000"/>
                        </a:solidFill>
                        <a:latin typeface="Cambria Math" panose="02040503050406030204" pitchFamily="18" charset="0"/>
                      </a:rPr>
                      <m:t>h</m:t>
                    </m:r>
                  </m:sub>
                </m:sSub>
              </m:oMath>
            </a14:m>
            <a:r>
              <a:t> high-wage workers in Pennsylvania (control)</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esting Assumptions"/>
          <p:cNvSpPr txBox="1"/>
          <p:nvPr>
            <p:ph type="title"/>
          </p:nvPr>
        </p:nvSpPr>
        <p:spPr>
          <a:prstGeom prst="rect">
            <a:avLst/>
          </a:prstGeom>
        </p:spPr>
        <p:txBody>
          <a:bodyPr/>
          <a:lstStyle/>
          <a:p>
            <a:pPr/>
            <a:r>
              <a:t>Testing Assumptions</a:t>
            </a:r>
          </a:p>
        </p:txBody>
      </p:sp>
      <p:sp>
        <p:nvSpPr>
          <p:cNvPr id="393"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94" name="After the treatment, we have 4 changes for New Jersey (treatment) low-wage workers…"/>
          <p:cNvSpPr txBox="1"/>
          <p:nvPr>
            <p:ph type="body" idx="1"/>
          </p:nvPr>
        </p:nvSpPr>
        <p:spPr>
          <a:prstGeom prst="rect">
            <a:avLst/>
          </a:prstGeom>
        </p:spPr>
        <p:txBody>
          <a:bodyPr/>
          <a:lstStyle/>
          <a:p>
            <a:pPr/>
            <a:r>
              <a:t>After the treatment, we have 4 changes for New Jersey (treatment) low-wage workers</a:t>
            </a:r>
          </a:p>
          <a:p>
            <a:pPr lvl="1"/>
            <a14:m>
              <m:oMath>
                <m:r>
                  <a:rPr xmlns:a="http://schemas.openxmlformats.org/drawingml/2006/main" sz="5600" i="1">
                    <a:solidFill>
                      <a:srgbClr val="000000"/>
                    </a:solidFill>
                    <a:latin typeface="Cambria Math" panose="02040503050406030204" pitchFamily="18" charset="0"/>
                  </a:rPr>
                  <m:t>T</m:t>
                </m:r>
              </m:oMath>
            </a14:m>
            <a:r>
              <a:t> national (secular) trends that cause employment to change</a:t>
            </a:r>
          </a:p>
          <a:p>
            <a:pPr lvl="1"/>
            <a14:m>
              <m:oMath>
                <m:r>
                  <a:rPr xmlns:a="http://schemas.openxmlformats.org/drawingml/2006/main" sz="5650" i="1">
                    <a:solidFill>
                      <a:srgbClr val="000000"/>
                    </a:solidFill>
                    <a:latin typeface="Cambria Math" panose="02040503050406030204" pitchFamily="18" charset="0"/>
                  </a:rPr>
                  <m:t>N</m:t>
                </m:r>
                <m:sSub>
                  <m:e>
                    <m:r>
                      <a:rPr xmlns:a="http://schemas.openxmlformats.org/drawingml/2006/main" sz="5650" i="1">
                        <a:solidFill>
                          <a:srgbClr val="000000"/>
                        </a:solidFill>
                        <a:latin typeface="Cambria Math" panose="02040503050406030204" pitchFamily="18" charset="0"/>
                      </a:rPr>
                      <m:t>J</m:t>
                    </m:r>
                  </m:e>
                  <m:sub>
                    <m:r>
                      <a:rPr xmlns:a="http://schemas.openxmlformats.org/drawingml/2006/main" sz="5650" i="1">
                        <a:solidFill>
                          <a:srgbClr val="000000"/>
                        </a:solidFill>
                        <a:latin typeface="Cambria Math" panose="02040503050406030204" pitchFamily="18" charset="0"/>
                      </a:rPr>
                      <m:t>t</m:t>
                    </m:r>
                  </m:sub>
                </m:sSub>
              </m:oMath>
            </a14:m>
            <a:r>
              <a:t> is New Jersey specific time shocks to employment</a:t>
            </a:r>
          </a:p>
          <a:p>
            <a:pPr lvl="1"/>
            <a14:m>
              <m:oMath>
                <m:sSub>
                  <m:e>
                    <m:r>
                      <a:rPr xmlns:a="http://schemas.openxmlformats.org/drawingml/2006/main" sz="6150" i="1">
                        <a:solidFill>
                          <a:srgbClr val="000000"/>
                        </a:solidFill>
                        <a:latin typeface="Cambria Math" panose="02040503050406030204" pitchFamily="18" charset="0"/>
                      </a:rPr>
                      <m:t>l</m:t>
                    </m:r>
                  </m:e>
                  <m:sub>
                    <m:r>
                      <a:rPr xmlns:a="http://schemas.openxmlformats.org/drawingml/2006/main" sz="6150" i="1">
                        <a:solidFill>
                          <a:srgbClr val="000000"/>
                        </a:solidFill>
                        <a:latin typeface="Cambria Math" panose="02040503050406030204" pitchFamily="18" charset="0"/>
                      </a:rPr>
                      <m:t>t</m:t>
                    </m:r>
                  </m:sub>
                </m:sSub>
              </m:oMath>
            </a14:m>
            <a:r>
              <a:t> is generic low-wage worker trends that cause employment to change</a:t>
            </a:r>
          </a:p>
          <a:p>
            <a:pPr lvl="1"/>
            <a14:m>
              <m:oMath>
                <m:r>
                  <a:rPr xmlns:a="http://schemas.openxmlformats.org/drawingml/2006/main" sz="5900" i="1">
                    <a:solidFill>
                      <a:srgbClr val="000000"/>
                    </a:solidFill>
                    <a:latin typeface="Cambria Math" panose="02040503050406030204" pitchFamily="18" charset="0"/>
                  </a:rPr>
                  <m:t>D</m:t>
                </m:r>
              </m:oMath>
            </a14:m>
            <a:r>
              <a:t> is the impact of the treatment (minimum wage)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he Takeaway"/>
          <p:cNvSpPr txBox="1"/>
          <p:nvPr>
            <p:ph type="title"/>
          </p:nvPr>
        </p:nvSpPr>
        <p:spPr>
          <a:prstGeom prst="rect">
            <a:avLst/>
          </a:prstGeom>
        </p:spPr>
        <p:txBody>
          <a:bodyPr/>
          <a:lstStyle/>
          <a:p>
            <a:pPr/>
            <a:r>
              <a:t>The Takeaway</a:t>
            </a:r>
          </a:p>
        </p:txBody>
      </p:sp>
      <p:sp>
        <p:nvSpPr>
          <p:cNvPr id="171"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72" name="Testable Assumptions…"/>
          <p:cNvSpPr txBox="1"/>
          <p:nvPr>
            <p:ph type="body" idx="1"/>
          </p:nvPr>
        </p:nvSpPr>
        <p:spPr>
          <a:prstGeom prst="rect">
            <a:avLst/>
          </a:prstGeom>
        </p:spPr>
        <p:txBody>
          <a:bodyPr/>
          <a:lstStyle/>
          <a:p>
            <a:pPr/>
            <a:r>
              <a:t>Testable Assumptions</a:t>
            </a:r>
          </a:p>
          <a:p>
            <a:pPr lvl="1"/>
            <a:r>
              <a:t>Parallel trends assumption is not directly testable, since we can never observe the counterfactual</a:t>
            </a:r>
          </a:p>
          <a:p>
            <a:pPr/>
            <a:r>
              <a:t>We have three types of indirect tests of the parallel trends assumption</a:t>
            </a:r>
          </a:p>
          <a:p>
            <a:pPr lvl="1"/>
            <a:r>
              <a:t>Pre-treatment balance - plotting or descriptive statistics</a:t>
            </a:r>
          </a:p>
          <a:p>
            <a:pPr lvl="1"/>
            <a:r>
              <a:t>Event Studies - pre-treatment leads and lags</a:t>
            </a:r>
          </a:p>
          <a:p>
            <a:pPr lvl="1"/>
            <a:r>
              <a:t>Placebo - Falsification tests including Triple DDD</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esting Assumptions"/>
          <p:cNvSpPr txBox="1"/>
          <p:nvPr>
            <p:ph type="title"/>
          </p:nvPr>
        </p:nvSpPr>
        <p:spPr>
          <a:prstGeom prst="rect">
            <a:avLst/>
          </a:prstGeom>
        </p:spPr>
        <p:txBody>
          <a:bodyPr/>
          <a:lstStyle/>
          <a:p>
            <a:pPr/>
            <a:r>
              <a:t>Testing Assumptions</a:t>
            </a:r>
          </a:p>
        </p:txBody>
      </p:sp>
      <p:sp>
        <p:nvSpPr>
          <p:cNvPr id="397"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98" name="After the treatment, we have 3 changes for Pennsylvania (control) low-wage workers…"/>
          <p:cNvSpPr txBox="1"/>
          <p:nvPr>
            <p:ph type="body" idx="1"/>
          </p:nvPr>
        </p:nvSpPr>
        <p:spPr>
          <a:prstGeom prst="rect">
            <a:avLst/>
          </a:prstGeom>
        </p:spPr>
        <p:txBody>
          <a:bodyPr/>
          <a:lstStyle/>
          <a:p>
            <a:pPr/>
            <a:r>
              <a:t>After the treatment, we have 3 changes for Pennsylvania (control) low-wage workers</a:t>
            </a:r>
          </a:p>
          <a:p>
            <a:pPr lvl="1"/>
            <a14:m>
              <m:oMath>
                <m:r>
                  <a:rPr xmlns:a="http://schemas.openxmlformats.org/drawingml/2006/main" sz="5600" i="1">
                    <a:solidFill>
                      <a:srgbClr val="000000"/>
                    </a:solidFill>
                    <a:latin typeface="Cambria Math" panose="02040503050406030204" pitchFamily="18" charset="0"/>
                  </a:rPr>
                  <m:t>T</m:t>
                </m:r>
              </m:oMath>
            </a14:m>
            <a:r>
              <a:t> national (secular) trends that cause employment to change</a:t>
            </a:r>
          </a:p>
          <a:p>
            <a:pPr lvl="1"/>
            <a14:m>
              <m:oMath>
                <m:r>
                  <a:rPr xmlns:a="http://schemas.openxmlformats.org/drawingml/2006/main" sz="5700" i="1">
                    <a:solidFill>
                      <a:srgbClr val="000000"/>
                    </a:solidFill>
                    <a:latin typeface="Cambria Math" panose="02040503050406030204" pitchFamily="18" charset="0"/>
                  </a:rPr>
                  <m:t>P</m:t>
                </m:r>
                <m:sSub>
                  <m:e>
                    <m:r>
                      <a:rPr xmlns:a="http://schemas.openxmlformats.org/drawingml/2006/main" sz="5700" i="1">
                        <a:solidFill>
                          <a:srgbClr val="000000"/>
                        </a:solidFill>
                        <a:latin typeface="Cambria Math" panose="02040503050406030204" pitchFamily="18" charset="0"/>
                      </a:rPr>
                      <m:t>A</m:t>
                    </m:r>
                  </m:e>
                  <m:sub>
                    <m:r>
                      <a:rPr xmlns:a="http://schemas.openxmlformats.org/drawingml/2006/main" sz="5700" i="1">
                        <a:solidFill>
                          <a:srgbClr val="000000"/>
                        </a:solidFill>
                        <a:latin typeface="Cambria Math" panose="02040503050406030204" pitchFamily="18" charset="0"/>
                      </a:rPr>
                      <m:t>t</m:t>
                    </m:r>
                  </m:sub>
                </m:sSub>
              </m:oMath>
            </a14:m>
            <a:r>
              <a:t> is Pennsylvania specific time shocks to employment</a:t>
            </a:r>
          </a:p>
          <a:p>
            <a:pPr lvl="1"/>
            <a14:m>
              <m:oMath>
                <m:sSub>
                  <m:e>
                    <m:r>
                      <a:rPr xmlns:a="http://schemas.openxmlformats.org/drawingml/2006/main" sz="6150" i="1">
                        <a:solidFill>
                          <a:srgbClr val="000000"/>
                        </a:solidFill>
                        <a:latin typeface="Cambria Math" panose="02040503050406030204" pitchFamily="18" charset="0"/>
                      </a:rPr>
                      <m:t>l</m:t>
                    </m:r>
                  </m:e>
                  <m:sub>
                    <m:r>
                      <a:rPr xmlns:a="http://schemas.openxmlformats.org/drawingml/2006/main" sz="6150" i="1">
                        <a:solidFill>
                          <a:srgbClr val="000000"/>
                        </a:solidFill>
                        <a:latin typeface="Cambria Math" panose="02040503050406030204" pitchFamily="18" charset="0"/>
                      </a:rPr>
                      <m:t>t</m:t>
                    </m:r>
                  </m:sub>
                </m:sSub>
              </m:oMath>
            </a14:m>
            <a:r>
              <a:t> is generic low-wage worker trends that cause employment to change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esting Assumptions"/>
          <p:cNvSpPr txBox="1"/>
          <p:nvPr>
            <p:ph type="title"/>
          </p:nvPr>
        </p:nvSpPr>
        <p:spPr>
          <a:prstGeom prst="rect">
            <a:avLst/>
          </a:prstGeom>
        </p:spPr>
        <p:txBody>
          <a:bodyPr/>
          <a:lstStyle/>
          <a:p>
            <a:pPr/>
            <a:r>
              <a:t>Testing Assumptions</a:t>
            </a:r>
          </a:p>
        </p:txBody>
      </p:sp>
      <p:sp>
        <p:nvSpPr>
          <p:cNvPr id="401"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402" name="After the treatment, we have 3 changes to New Jersey (treatment) high-wage workers (placebo)…"/>
          <p:cNvSpPr txBox="1"/>
          <p:nvPr>
            <p:ph type="body" idx="1"/>
          </p:nvPr>
        </p:nvSpPr>
        <p:spPr>
          <a:prstGeom prst="rect">
            <a:avLst/>
          </a:prstGeom>
        </p:spPr>
        <p:txBody>
          <a:bodyPr/>
          <a:lstStyle/>
          <a:p>
            <a:pPr marL="481584" indent="-481584" defTabSz="1926287">
              <a:spcBef>
                <a:spcPts val="3500"/>
              </a:spcBef>
              <a:defRPr sz="3792"/>
            </a:pPr>
            <a:r>
              <a:t>After the treatment, we have 3 changes to New Jersey (treatment) high-wage workers (placebo)</a:t>
            </a:r>
          </a:p>
          <a:p>
            <a:pPr lvl="1" marL="963168" indent="-481584" defTabSz="1926287">
              <a:spcBef>
                <a:spcPts val="3500"/>
              </a:spcBef>
              <a:defRPr sz="3792"/>
            </a:pPr>
            <a14:m>
              <m:oMath>
                <m:r>
                  <a:rPr xmlns:a="http://schemas.openxmlformats.org/drawingml/2006/main" sz="4400" i="1">
                    <a:solidFill>
                      <a:srgbClr val="000000"/>
                    </a:solidFill>
                    <a:latin typeface="Cambria Math" panose="02040503050406030204" pitchFamily="18" charset="0"/>
                  </a:rPr>
                  <m:t>T</m:t>
                </m:r>
              </m:oMath>
            </a14:m>
            <a:r>
              <a:t> national (secular) trends that cause employment to change</a:t>
            </a:r>
          </a:p>
          <a:p>
            <a:pPr lvl="1" marL="963168" indent="-481584" defTabSz="1926287">
              <a:spcBef>
                <a:spcPts val="3500"/>
              </a:spcBef>
              <a:defRPr sz="3792"/>
            </a:pPr>
            <a14:m>
              <m:oMath>
                <m:r>
                  <a:rPr xmlns:a="http://schemas.openxmlformats.org/drawingml/2006/main" sz="4450" i="1">
                    <a:solidFill>
                      <a:srgbClr val="000000"/>
                    </a:solidFill>
                    <a:latin typeface="Cambria Math" panose="02040503050406030204" pitchFamily="18" charset="0"/>
                  </a:rPr>
                  <m:t>N</m:t>
                </m:r>
                <m:sSub>
                  <m:e>
                    <m:r>
                      <a:rPr xmlns:a="http://schemas.openxmlformats.org/drawingml/2006/main" sz="4450" i="1">
                        <a:solidFill>
                          <a:srgbClr val="000000"/>
                        </a:solidFill>
                        <a:latin typeface="Cambria Math" panose="02040503050406030204" pitchFamily="18" charset="0"/>
                      </a:rPr>
                      <m:t>J</m:t>
                    </m:r>
                  </m:e>
                  <m:sub>
                    <m:r>
                      <a:rPr xmlns:a="http://schemas.openxmlformats.org/drawingml/2006/main" sz="4450" i="1">
                        <a:solidFill>
                          <a:srgbClr val="000000"/>
                        </a:solidFill>
                        <a:latin typeface="Cambria Math" panose="02040503050406030204" pitchFamily="18" charset="0"/>
                      </a:rPr>
                      <m:t>t</m:t>
                    </m:r>
                  </m:sub>
                </m:sSub>
              </m:oMath>
            </a14:m>
            <a:r>
              <a:t> is New Jersey specific time shocks to employment</a:t>
            </a:r>
          </a:p>
          <a:p>
            <a:pPr lvl="1" marL="963168" indent="-481584" defTabSz="1926287">
              <a:spcBef>
                <a:spcPts val="3500"/>
              </a:spcBef>
              <a:defRPr sz="3792"/>
            </a:pPr>
            <a14:m>
              <m:oMath>
                <m:sSub>
                  <m:e>
                    <m:r>
                      <a:rPr xmlns:a="http://schemas.openxmlformats.org/drawingml/2006/main" sz="4600" i="1">
                        <a:solidFill>
                          <a:srgbClr val="000000"/>
                        </a:solidFill>
                        <a:latin typeface="Cambria Math" panose="02040503050406030204" pitchFamily="18" charset="0"/>
                      </a:rPr>
                      <m:t>h</m:t>
                    </m:r>
                  </m:e>
                  <m:sub>
                    <m:r>
                      <a:rPr xmlns:a="http://schemas.openxmlformats.org/drawingml/2006/main" sz="4600" i="1">
                        <a:solidFill>
                          <a:srgbClr val="000000"/>
                        </a:solidFill>
                        <a:latin typeface="Cambria Math" panose="02040503050406030204" pitchFamily="18" charset="0"/>
                      </a:rPr>
                      <m:t>t</m:t>
                    </m:r>
                  </m:sub>
                </m:sSub>
              </m:oMath>
            </a14:m>
            <a:r>
              <a:t> is generic high-wage worker trends that cause employment to change</a:t>
            </a:r>
          </a:p>
          <a:p>
            <a:pPr marL="481584" indent="-481584" defTabSz="1926287">
              <a:spcBef>
                <a:spcPts val="3500"/>
              </a:spcBef>
              <a:defRPr sz="3792"/>
            </a:pPr>
            <a:r>
              <a:t>After treatment, we have 3 change to Pennsylvania (control) high-wage workers</a:t>
            </a:r>
          </a:p>
          <a:p>
            <a:pPr lvl="1" marL="963168" indent="-481584" defTabSz="1926287">
              <a:spcBef>
                <a:spcPts val="3500"/>
              </a:spcBef>
              <a:defRPr sz="3792"/>
            </a:pPr>
            <a14:m>
              <m:oMath>
                <m:r>
                  <a:rPr xmlns:a="http://schemas.openxmlformats.org/drawingml/2006/main" sz="4400" i="1">
                    <a:solidFill>
                      <a:srgbClr val="000000"/>
                    </a:solidFill>
                    <a:latin typeface="Cambria Math" panose="02040503050406030204" pitchFamily="18" charset="0"/>
                  </a:rPr>
                  <m:t>T</m:t>
                </m:r>
              </m:oMath>
            </a14:m>
            <a:r>
              <a:t> national (secular) trends that cause employment to change</a:t>
            </a:r>
          </a:p>
          <a:p>
            <a:pPr lvl="1" marL="963168" indent="-481584" defTabSz="1926287">
              <a:spcBef>
                <a:spcPts val="3500"/>
              </a:spcBef>
              <a:defRPr sz="3792"/>
            </a:pPr>
            <a14:m>
              <m:oMath>
                <m:r>
                  <a:rPr xmlns:a="http://schemas.openxmlformats.org/drawingml/2006/main" sz="4500" i="1">
                    <a:solidFill>
                      <a:srgbClr val="000000"/>
                    </a:solidFill>
                    <a:latin typeface="Cambria Math" panose="02040503050406030204" pitchFamily="18" charset="0"/>
                  </a:rPr>
                  <m:t>P</m:t>
                </m:r>
                <m:sSub>
                  <m:e>
                    <m:r>
                      <a:rPr xmlns:a="http://schemas.openxmlformats.org/drawingml/2006/main" sz="4500" i="1">
                        <a:solidFill>
                          <a:srgbClr val="000000"/>
                        </a:solidFill>
                        <a:latin typeface="Cambria Math" panose="02040503050406030204" pitchFamily="18" charset="0"/>
                      </a:rPr>
                      <m:t>A</m:t>
                    </m:r>
                  </m:e>
                  <m:sub>
                    <m:r>
                      <a:rPr xmlns:a="http://schemas.openxmlformats.org/drawingml/2006/main" sz="4500" i="1">
                        <a:solidFill>
                          <a:srgbClr val="000000"/>
                        </a:solidFill>
                        <a:latin typeface="Cambria Math" panose="02040503050406030204" pitchFamily="18" charset="0"/>
                      </a:rPr>
                      <m:t>t</m:t>
                    </m:r>
                  </m:sub>
                </m:sSub>
              </m:oMath>
            </a14:m>
            <a:r>
              <a:t> is Pennsylvania specific time shocks to employment</a:t>
            </a:r>
          </a:p>
          <a:p>
            <a:pPr lvl="1" marL="963168" indent="-481584" defTabSz="1926287">
              <a:spcBef>
                <a:spcPts val="3500"/>
              </a:spcBef>
              <a:defRPr sz="3792"/>
            </a:pPr>
            <a14:m>
              <m:oMath>
                <m:sSub>
                  <m:e>
                    <m:r>
                      <a:rPr xmlns:a="http://schemas.openxmlformats.org/drawingml/2006/main" sz="4600" i="1">
                        <a:solidFill>
                          <a:srgbClr val="000000"/>
                        </a:solidFill>
                        <a:latin typeface="Cambria Math" panose="02040503050406030204" pitchFamily="18" charset="0"/>
                      </a:rPr>
                      <m:t>h</m:t>
                    </m:r>
                  </m:e>
                  <m:sub>
                    <m:r>
                      <a:rPr xmlns:a="http://schemas.openxmlformats.org/drawingml/2006/main" sz="4600" i="1">
                        <a:solidFill>
                          <a:srgbClr val="000000"/>
                        </a:solidFill>
                        <a:latin typeface="Cambria Math" panose="02040503050406030204" pitchFamily="18" charset="0"/>
                      </a:rPr>
                      <m:t>t</m:t>
                    </m:r>
                  </m:sub>
                </m:sSub>
              </m:oMath>
            </a14:m>
            <a:r>
              <a:t> is generic high-wage worker trends that cause employment to change</a:t>
            </a:r>
            <a:endParaRPr sz="4800"/>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esting Assumptions"/>
          <p:cNvSpPr txBox="1"/>
          <p:nvPr>
            <p:ph type="title"/>
          </p:nvPr>
        </p:nvSpPr>
        <p:spPr>
          <a:prstGeom prst="rect">
            <a:avLst/>
          </a:prstGeom>
        </p:spPr>
        <p:txBody>
          <a:bodyPr/>
          <a:lstStyle/>
          <a:p>
            <a:pPr/>
            <a:r>
              <a:t>Testing Assumptions</a:t>
            </a:r>
          </a:p>
        </p:txBody>
      </p:sp>
      <p:sp>
        <p:nvSpPr>
          <p:cNvPr id="405"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graphicFrame>
        <p:nvGraphicFramePr>
          <p:cNvPr id="406" name="Table 6"/>
          <p:cNvGraphicFramePr/>
          <p:nvPr/>
        </p:nvGraphicFramePr>
        <p:xfrm>
          <a:off x="3791040" y="4666883"/>
          <a:ext cx="17411186" cy="652968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04929"/>
                <a:gridCol w="1514276"/>
                <a:gridCol w="1876955"/>
                <a:gridCol w="4762961"/>
                <a:gridCol w="3451899"/>
                <a:gridCol w="3139409"/>
                <a:gridCol w="3080079"/>
              </a:tblGrid>
              <a:tr h="1228263">
                <a:tc>
                  <a:txBody>
                    <a:bodyPr/>
                    <a:lstStyle/>
                    <a:p>
                      <a:pPr algn="l" defTabSz="457200">
                        <a:lnSpc>
                          <a:spcPct val="107916"/>
                        </a:lnSpc>
                        <a:spcBef>
                          <a:spcPts val="500"/>
                        </a:spcBef>
                        <a:defRPr sz="3000">
                          <a:uFill>
                            <a:solidFill>
                              <a:srgbClr val="000000"/>
                            </a:solidFill>
                          </a:uFill>
                          <a:latin typeface="Calibri"/>
                          <a:ea typeface="Calibri"/>
                          <a:cs typeface="Calibri"/>
                          <a:sym typeface="Calibri"/>
                        </a:defRPr>
                      </a:pPr>
                      <a:r>
                        <a:t>States</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Group</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Before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After</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First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Second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pPr>
                      <a:r>
                        <a:rPr sz="3000">
                          <a:uFill>
                            <a:solidFill>
                              <a:srgbClr val="000000"/>
                            </a:solidFill>
                          </a:uFill>
                          <a:latin typeface="Calibri"/>
                          <a:ea typeface="Calibri"/>
                          <a:cs typeface="Calibri"/>
                          <a:sym typeface="Calibri"/>
                        </a:rPr>
                        <a:t>Third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r>
                        <a:t>NJ</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r>
                        <a:t>Low</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High</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r>
                        <a:t>PA</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r>
                        <a:t>Low</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High</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bl>
          </a:graphicData>
        </a:graphic>
      </p:graphicFrame>
      <p:sp>
        <p:nvSpPr>
          <p:cNvPr id="407" name="Equation"/>
          <p:cNvSpPr txBox="1"/>
          <p:nvPr/>
        </p:nvSpPr>
        <p:spPr>
          <a:xfrm>
            <a:off x="7028218" y="6366954"/>
            <a:ext cx="937152" cy="40706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l</m:t>
                      </m:r>
                      <m:r>
                        <a:rPr xmlns:a="http://schemas.openxmlformats.org/drawingml/2006/main" sz="3500" i="1">
                          <a:solidFill>
                            <a:srgbClr val="5E5E5E"/>
                          </a:solidFill>
                          <a:latin typeface="Cambria Math" panose="02040503050406030204" pitchFamily="18" charset="0"/>
                        </a:rPr>
                        <m:t>o</m:t>
                      </m:r>
                      <m:r>
                        <a:rPr xmlns:a="http://schemas.openxmlformats.org/drawingml/2006/main" sz="3500" i="1">
                          <a:solidFill>
                            <a:srgbClr val="5E5E5E"/>
                          </a:solidFill>
                          <a:latin typeface="Cambria Math" panose="02040503050406030204" pitchFamily="18" charset="0"/>
                        </a:rPr>
                        <m:t>w</m:t>
                      </m:r>
                    </m:sub>
                  </m:sSub>
                </m:oMath>
              </m:oMathPara>
            </a14:m>
            <a:endParaRPr sz="3500">
              <a:solidFill>
                <a:srgbClr val="5E5E5E"/>
              </a:solidFill>
            </a:endParaRPr>
          </a:p>
        </p:txBody>
      </p:sp>
      <p:sp>
        <p:nvSpPr>
          <p:cNvPr id="408" name="Equation"/>
          <p:cNvSpPr txBox="1"/>
          <p:nvPr/>
        </p:nvSpPr>
        <p:spPr>
          <a:xfrm>
            <a:off x="6958784" y="7685835"/>
            <a:ext cx="1071049" cy="47972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600" i="1">
                      <a:solidFill>
                        <a:srgbClr val="5E5E5E"/>
                      </a:solidFill>
                      <a:latin typeface="Cambria Math" panose="02040503050406030204" pitchFamily="18" charset="0"/>
                    </a:rPr>
                    <m:t>N</m:t>
                  </m:r>
                  <m:sSub>
                    <m:e>
                      <m:r>
                        <a:rPr xmlns:a="http://schemas.openxmlformats.org/drawingml/2006/main" sz="3600" i="1">
                          <a:solidFill>
                            <a:srgbClr val="5E5E5E"/>
                          </a:solidFill>
                          <a:latin typeface="Cambria Math" panose="02040503050406030204" pitchFamily="18" charset="0"/>
                        </a:rPr>
                        <m:t>J</m:t>
                      </m:r>
                    </m:e>
                    <m:sub>
                      <m:r>
                        <a:rPr xmlns:a="http://schemas.openxmlformats.org/drawingml/2006/main" sz="3600" i="1">
                          <a:solidFill>
                            <a:srgbClr val="5E5E5E"/>
                          </a:solidFill>
                          <a:latin typeface="Cambria Math" panose="02040503050406030204" pitchFamily="18" charset="0"/>
                        </a:rPr>
                        <m:t>h</m:t>
                      </m:r>
                      <m:r>
                        <a:rPr xmlns:a="http://schemas.openxmlformats.org/drawingml/2006/main" sz="3600" i="1">
                          <a:solidFill>
                            <a:srgbClr val="5E5E5E"/>
                          </a:solidFill>
                          <a:latin typeface="Cambria Math" panose="02040503050406030204" pitchFamily="18" charset="0"/>
                        </a:rPr>
                        <m:t>i</m:t>
                      </m:r>
                      <m:r>
                        <a:rPr xmlns:a="http://schemas.openxmlformats.org/drawingml/2006/main" sz="3600" i="1">
                          <a:solidFill>
                            <a:srgbClr val="5E5E5E"/>
                          </a:solidFill>
                          <a:latin typeface="Cambria Math" panose="02040503050406030204" pitchFamily="18" charset="0"/>
                        </a:rPr>
                        <m:t>g</m:t>
                      </m:r>
                      <m:r>
                        <a:rPr xmlns:a="http://schemas.openxmlformats.org/drawingml/2006/main" sz="3600" i="1">
                          <a:solidFill>
                            <a:srgbClr val="5E5E5E"/>
                          </a:solidFill>
                          <a:latin typeface="Cambria Math" panose="02040503050406030204" pitchFamily="18" charset="0"/>
                        </a:rPr>
                        <m:t>h</m:t>
                      </m:r>
                    </m:sub>
                  </m:sSub>
                </m:oMath>
              </m:oMathPara>
            </a14:m>
            <a:endParaRPr sz="3600">
              <a:solidFill>
                <a:srgbClr val="5E5E5E"/>
              </a:solidFill>
            </a:endParaRPr>
          </a:p>
        </p:txBody>
      </p:sp>
      <p:sp>
        <p:nvSpPr>
          <p:cNvPr id="409" name="Equation"/>
          <p:cNvSpPr txBox="1"/>
          <p:nvPr/>
        </p:nvSpPr>
        <p:spPr>
          <a:xfrm>
            <a:off x="7006599" y="8992585"/>
            <a:ext cx="1061395" cy="4491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800" i="1">
                      <a:solidFill>
                        <a:srgbClr val="5E5E5E"/>
                      </a:solidFill>
                      <a:latin typeface="Cambria Math" panose="02040503050406030204" pitchFamily="18" charset="0"/>
                    </a:rPr>
                    <m:t>P</m:t>
                  </m:r>
                  <m:sSub>
                    <m:e>
                      <m:r>
                        <a:rPr xmlns:a="http://schemas.openxmlformats.org/drawingml/2006/main" sz="3800" i="1">
                          <a:solidFill>
                            <a:srgbClr val="5E5E5E"/>
                          </a:solidFill>
                          <a:latin typeface="Cambria Math" panose="02040503050406030204" pitchFamily="18" charset="0"/>
                        </a:rPr>
                        <m:t>A</m:t>
                      </m:r>
                    </m:e>
                    <m:sub>
                      <m:r>
                        <a:rPr xmlns:a="http://schemas.openxmlformats.org/drawingml/2006/main" sz="3800" i="1">
                          <a:solidFill>
                            <a:srgbClr val="5E5E5E"/>
                          </a:solidFill>
                          <a:latin typeface="Cambria Math" panose="02040503050406030204" pitchFamily="18" charset="0"/>
                        </a:rPr>
                        <m:t>l</m:t>
                      </m:r>
                      <m:r>
                        <a:rPr xmlns:a="http://schemas.openxmlformats.org/drawingml/2006/main" sz="3800" i="1">
                          <a:solidFill>
                            <a:srgbClr val="5E5E5E"/>
                          </a:solidFill>
                          <a:latin typeface="Cambria Math" panose="02040503050406030204" pitchFamily="18" charset="0"/>
                        </a:rPr>
                        <m:t>o</m:t>
                      </m:r>
                      <m:r>
                        <a:rPr xmlns:a="http://schemas.openxmlformats.org/drawingml/2006/main" sz="3800" i="1">
                          <a:solidFill>
                            <a:srgbClr val="5E5E5E"/>
                          </a:solidFill>
                          <a:latin typeface="Cambria Math" panose="02040503050406030204" pitchFamily="18" charset="0"/>
                        </a:rPr>
                        <m:t>w</m:t>
                      </m:r>
                    </m:sub>
                  </m:sSub>
                </m:oMath>
              </m:oMathPara>
            </a14:m>
            <a:endParaRPr sz="3800">
              <a:solidFill>
                <a:srgbClr val="5E5E5E"/>
              </a:solidFill>
            </a:endParaRPr>
          </a:p>
        </p:txBody>
      </p:sp>
      <p:sp>
        <p:nvSpPr>
          <p:cNvPr id="410" name="Equation"/>
          <p:cNvSpPr txBox="1"/>
          <p:nvPr/>
        </p:nvSpPr>
        <p:spPr>
          <a:xfrm>
            <a:off x="6930540" y="10163485"/>
            <a:ext cx="1205375" cy="52712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900" i="1">
                      <a:solidFill>
                        <a:srgbClr val="5E5E5E"/>
                      </a:solidFill>
                      <a:latin typeface="Cambria Math" panose="02040503050406030204" pitchFamily="18" charset="0"/>
                    </a:rPr>
                    <m:t>P</m:t>
                  </m:r>
                  <m:sSub>
                    <m:e>
                      <m:r>
                        <a:rPr xmlns:a="http://schemas.openxmlformats.org/drawingml/2006/main" sz="3900" i="1">
                          <a:solidFill>
                            <a:srgbClr val="5E5E5E"/>
                          </a:solidFill>
                          <a:latin typeface="Cambria Math" panose="02040503050406030204" pitchFamily="18" charset="0"/>
                        </a:rPr>
                        <m:t>A</m:t>
                      </m:r>
                    </m:e>
                    <m:sub>
                      <m:r>
                        <a:rPr xmlns:a="http://schemas.openxmlformats.org/drawingml/2006/main" sz="3900" i="1">
                          <a:solidFill>
                            <a:srgbClr val="5E5E5E"/>
                          </a:solidFill>
                          <a:latin typeface="Cambria Math" panose="02040503050406030204" pitchFamily="18" charset="0"/>
                        </a:rPr>
                        <m:t>h</m:t>
                      </m:r>
                      <m:r>
                        <a:rPr xmlns:a="http://schemas.openxmlformats.org/drawingml/2006/main" sz="3900" i="1">
                          <a:solidFill>
                            <a:srgbClr val="5E5E5E"/>
                          </a:solidFill>
                          <a:latin typeface="Cambria Math" panose="02040503050406030204" pitchFamily="18" charset="0"/>
                        </a:rPr>
                        <m:t>i</m:t>
                      </m:r>
                      <m:r>
                        <a:rPr xmlns:a="http://schemas.openxmlformats.org/drawingml/2006/main" sz="3900" i="1">
                          <a:solidFill>
                            <a:srgbClr val="5E5E5E"/>
                          </a:solidFill>
                          <a:latin typeface="Cambria Math" panose="02040503050406030204" pitchFamily="18" charset="0"/>
                        </a:rPr>
                        <m:t>g</m:t>
                      </m:r>
                      <m:r>
                        <a:rPr xmlns:a="http://schemas.openxmlformats.org/drawingml/2006/main" sz="3900" i="1">
                          <a:solidFill>
                            <a:srgbClr val="5E5E5E"/>
                          </a:solidFill>
                          <a:latin typeface="Cambria Math" panose="02040503050406030204" pitchFamily="18" charset="0"/>
                        </a:rPr>
                        <m:t>h</m:t>
                      </m:r>
                    </m:sub>
                  </m:sSub>
                </m:oMath>
              </m:oMathPara>
            </a14:m>
            <a:endParaRPr sz="3900">
              <a:solidFill>
                <a:srgbClr val="5E5E5E"/>
              </a:solidFill>
            </a:endParaRPr>
          </a:p>
        </p:txBody>
      </p:sp>
      <p:sp>
        <p:nvSpPr>
          <p:cNvPr id="411" name="Equation"/>
          <p:cNvSpPr txBox="1"/>
          <p:nvPr/>
        </p:nvSpPr>
        <p:spPr>
          <a:xfrm>
            <a:off x="8684658" y="6364261"/>
            <a:ext cx="4271238" cy="4204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l</m:t>
                      </m:r>
                      <m:r>
                        <a:rPr xmlns:a="http://schemas.openxmlformats.org/drawingml/2006/main" sz="3500" i="1">
                          <a:solidFill>
                            <a:srgbClr val="5E5E5E"/>
                          </a:solidFill>
                          <a:latin typeface="Cambria Math" panose="02040503050406030204" pitchFamily="18" charset="0"/>
                        </a:rPr>
                        <m:t>o</m:t>
                      </m:r>
                      <m:r>
                        <a:rPr xmlns:a="http://schemas.openxmlformats.org/drawingml/2006/main" sz="3500" i="1">
                          <a:solidFill>
                            <a:srgbClr val="5E5E5E"/>
                          </a:solidFill>
                          <a:latin typeface="Cambria Math" panose="02040503050406030204" pitchFamily="18" charset="0"/>
                        </a:rPr>
                        <m:t>w</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
        <p:nvSpPr>
          <p:cNvPr id="412" name="Equation"/>
          <p:cNvSpPr txBox="1"/>
          <p:nvPr/>
        </p:nvSpPr>
        <p:spPr>
          <a:xfrm>
            <a:off x="8718295" y="7643436"/>
            <a:ext cx="3667502" cy="4797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h</m:t>
                      </m:r>
                      <m:r>
                        <a:rPr xmlns:a="http://schemas.openxmlformats.org/drawingml/2006/main" sz="3500" i="1">
                          <a:solidFill>
                            <a:srgbClr val="5E5E5E"/>
                          </a:solidFill>
                          <a:latin typeface="Cambria Math" panose="02040503050406030204" pitchFamily="18" charset="0"/>
                        </a:rPr>
                        <m:t>i</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h</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3" name="Equation"/>
          <p:cNvSpPr txBox="1"/>
          <p:nvPr/>
        </p:nvSpPr>
        <p:spPr>
          <a:xfrm>
            <a:off x="8775286" y="8981943"/>
            <a:ext cx="3553520" cy="4204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l</m:t>
                      </m:r>
                      <m:r>
                        <a:rPr xmlns:a="http://schemas.openxmlformats.org/drawingml/2006/main" sz="3500" i="1">
                          <a:solidFill>
                            <a:srgbClr val="5E5E5E"/>
                          </a:solidFill>
                          <a:latin typeface="Cambria Math" panose="02040503050406030204" pitchFamily="18" charset="0"/>
                        </a:rPr>
                        <m:t>o</m:t>
                      </m:r>
                      <m:r>
                        <a:rPr xmlns:a="http://schemas.openxmlformats.org/drawingml/2006/main" sz="3500" i="1">
                          <a:solidFill>
                            <a:srgbClr val="5E5E5E"/>
                          </a:solidFill>
                          <a:latin typeface="Cambria Math" panose="02040503050406030204" pitchFamily="18" charset="0"/>
                        </a:rPr>
                        <m:t>w</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4" name="Equation"/>
          <p:cNvSpPr txBox="1"/>
          <p:nvPr/>
        </p:nvSpPr>
        <p:spPr>
          <a:xfrm>
            <a:off x="8673400" y="10187183"/>
            <a:ext cx="3757292" cy="4797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h</m:t>
                      </m:r>
                      <m:r>
                        <a:rPr xmlns:a="http://schemas.openxmlformats.org/drawingml/2006/main" sz="3500" i="1">
                          <a:solidFill>
                            <a:srgbClr val="5E5E5E"/>
                          </a:solidFill>
                          <a:latin typeface="Cambria Math" panose="02040503050406030204" pitchFamily="18" charset="0"/>
                        </a:rPr>
                        <m:t>i</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h</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5" name="Equation"/>
          <p:cNvSpPr txBox="1"/>
          <p:nvPr/>
        </p:nvSpPr>
        <p:spPr>
          <a:xfrm>
            <a:off x="13675185" y="6344657"/>
            <a:ext cx="2799828"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
        <p:nvSpPr>
          <p:cNvPr id="416" name="Equation"/>
          <p:cNvSpPr txBox="1"/>
          <p:nvPr/>
        </p:nvSpPr>
        <p:spPr>
          <a:xfrm>
            <a:off x="13694379" y="7668621"/>
            <a:ext cx="2090999"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7" name="Equation"/>
          <p:cNvSpPr txBox="1"/>
          <p:nvPr/>
        </p:nvSpPr>
        <p:spPr>
          <a:xfrm>
            <a:off x="13719049" y="8992585"/>
            <a:ext cx="2041660"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8" name="Equation"/>
          <p:cNvSpPr txBox="1"/>
          <p:nvPr/>
        </p:nvSpPr>
        <p:spPr>
          <a:xfrm>
            <a:off x="13669709" y="10217954"/>
            <a:ext cx="2140339"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9" name="Equation"/>
          <p:cNvSpPr txBox="1"/>
          <p:nvPr/>
        </p:nvSpPr>
        <p:spPr>
          <a:xfrm>
            <a:off x="17194301" y="6365365"/>
            <a:ext cx="2085475"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
        <p:nvSpPr>
          <p:cNvPr id="420" name="Equation"/>
          <p:cNvSpPr txBox="1"/>
          <p:nvPr/>
        </p:nvSpPr>
        <p:spPr>
          <a:xfrm>
            <a:off x="17194301" y="9008088"/>
            <a:ext cx="1250951"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oMath>
              </m:oMathPara>
            </a14:m>
            <a:endParaRPr sz="3500">
              <a:solidFill>
                <a:srgbClr val="5E5E5E"/>
              </a:solidFill>
            </a:endParaRPr>
          </a:p>
        </p:txBody>
      </p:sp>
      <p:sp>
        <p:nvSpPr>
          <p:cNvPr id="421" name="Equation"/>
          <p:cNvSpPr txBox="1"/>
          <p:nvPr/>
        </p:nvSpPr>
        <p:spPr>
          <a:xfrm>
            <a:off x="21219197" y="6429331"/>
            <a:ext cx="314707" cy="29026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esting Assumptions"/>
          <p:cNvSpPr txBox="1"/>
          <p:nvPr>
            <p:ph type="title"/>
          </p:nvPr>
        </p:nvSpPr>
        <p:spPr>
          <a:prstGeom prst="rect">
            <a:avLst/>
          </a:prstGeom>
        </p:spPr>
        <p:txBody>
          <a:bodyPr/>
          <a:lstStyle/>
          <a:p>
            <a:pPr/>
            <a:r>
              <a:t>Testing Assumptions</a:t>
            </a:r>
          </a:p>
        </p:txBody>
      </p:sp>
      <p:sp>
        <p:nvSpPr>
          <p:cNvPr id="424"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425" name="Our first difference…"/>
          <p:cNvSpPr txBox="1"/>
          <p:nvPr>
            <p:ph type="body" idx="1"/>
          </p:nvPr>
        </p:nvSpPr>
        <p:spPr>
          <a:prstGeom prst="rect">
            <a:avLst/>
          </a:prstGeom>
        </p:spPr>
        <p:txBody>
          <a:bodyPr/>
          <a:lstStyle/>
          <a:p>
            <a:pPr marL="445008" indent="-445008" defTabSz="1779987">
              <a:spcBef>
                <a:spcPts val="3200"/>
              </a:spcBef>
              <a:defRPr sz="3504"/>
            </a:pPr>
            <a:r>
              <a:t>Our first difference </a:t>
            </a:r>
          </a:p>
          <a:p>
            <a:pPr lvl="1" marL="890016" indent="-445008" defTabSz="1779987">
              <a:spcBef>
                <a:spcPts val="3200"/>
              </a:spcBef>
              <a:defRPr sz="3504"/>
            </a:pPr>
            <a:r>
              <a:t>Takes care of fixed effects</a:t>
            </a:r>
          </a:p>
          <a:p>
            <a:pPr lvl="1" marL="890016" indent="-445008" defTabSz="1779987">
              <a:spcBef>
                <a:spcPts val="3200"/>
              </a:spcBef>
              <a:defRPr sz="3504"/>
            </a:pPr>
            <a:r>
              <a:t>We still have confounders of such as </a:t>
            </a:r>
            <a14:m>
              <m:oMath>
                <m:r>
                  <a:rPr xmlns:a="http://schemas.openxmlformats.org/drawingml/2006/main" sz="4050" i="1">
                    <a:solidFill>
                      <a:srgbClr val="000000"/>
                    </a:solidFill>
                    <a:latin typeface="Cambria Math" panose="02040503050406030204" pitchFamily="18" charset="0"/>
                  </a:rPr>
                  <m:t>T</m:t>
                </m:r>
              </m:oMath>
            </a14:m>
            <a:r>
              <a:t>, </a:t>
            </a:r>
            <a14:m>
              <m:oMath>
                <m:r>
                  <a:rPr xmlns:a="http://schemas.openxmlformats.org/drawingml/2006/main" sz="4100" i="1">
                    <a:solidFill>
                      <a:srgbClr val="000000"/>
                    </a:solidFill>
                    <a:latin typeface="Cambria Math" panose="02040503050406030204" pitchFamily="18" charset="0"/>
                  </a:rPr>
                  <m:t>N</m:t>
                </m:r>
                <m:sSub>
                  <m:e>
                    <m:r>
                      <a:rPr xmlns:a="http://schemas.openxmlformats.org/drawingml/2006/main" sz="4100" i="1">
                        <a:solidFill>
                          <a:srgbClr val="000000"/>
                        </a:solidFill>
                        <a:latin typeface="Cambria Math" panose="02040503050406030204" pitchFamily="18" charset="0"/>
                      </a:rPr>
                      <m:t>J</m:t>
                    </m:r>
                  </m:e>
                  <m:sub>
                    <m:r>
                      <a:rPr xmlns:a="http://schemas.openxmlformats.org/drawingml/2006/main" sz="4100" i="1">
                        <a:solidFill>
                          <a:srgbClr val="000000"/>
                        </a:solidFill>
                        <a:latin typeface="Cambria Math" panose="02040503050406030204" pitchFamily="18" charset="0"/>
                      </a:rPr>
                      <m:t>t</m:t>
                    </m:r>
                  </m:sub>
                </m:sSub>
              </m:oMath>
            </a14:m>
            <a:r>
              <a:t>, </a:t>
            </a:r>
            <a14:m>
              <m:oMath>
                <m:r>
                  <a:rPr xmlns:a="http://schemas.openxmlformats.org/drawingml/2006/main" sz="4150" i="1">
                    <a:solidFill>
                      <a:srgbClr val="000000"/>
                    </a:solidFill>
                    <a:latin typeface="Cambria Math" panose="02040503050406030204" pitchFamily="18" charset="0"/>
                  </a:rPr>
                  <m:t>P</m:t>
                </m:r>
                <m:sSub>
                  <m:e>
                    <m:r>
                      <a:rPr xmlns:a="http://schemas.openxmlformats.org/drawingml/2006/main" sz="4150" i="1">
                        <a:solidFill>
                          <a:srgbClr val="000000"/>
                        </a:solidFill>
                        <a:latin typeface="Cambria Math" panose="02040503050406030204" pitchFamily="18" charset="0"/>
                      </a:rPr>
                      <m:t>A</m:t>
                    </m:r>
                  </m:e>
                  <m:sub>
                    <m:r>
                      <a:rPr xmlns:a="http://schemas.openxmlformats.org/drawingml/2006/main" sz="4150" i="1">
                        <a:solidFill>
                          <a:srgbClr val="000000"/>
                        </a:solidFill>
                        <a:latin typeface="Cambria Math" panose="02040503050406030204" pitchFamily="18" charset="0"/>
                      </a:rPr>
                      <m:t>t</m:t>
                    </m:r>
                  </m:sub>
                </m:sSub>
              </m:oMath>
            </a14:m>
            <a:r>
              <a:t>, </a:t>
            </a:r>
            <a14:m>
              <m:oMath>
                <m:sSub>
                  <m:e>
                    <m:r>
                      <a:rPr xmlns:a="http://schemas.openxmlformats.org/drawingml/2006/main" sz="4250" i="1">
                        <a:solidFill>
                          <a:srgbClr val="000000"/>
                        </a:solidFill>
                        <a:latin typeface="Cambria Math" panose="02040503050406030204" pitchFamily="18" charset="0"/>
                      </a:rPr>
                      <m:t>h</m:t>
                    </m:r>
                  </m:e>
                  <m:sub>
                    <m:r>
                      <a:rPr xmlns:a="http://schemas.openxmlformats.org/drawingml/2006/main" sz="4250" i="1">
                        <a:solidFill>
                          <a:srgbClr val="000000"/>
                        </a:solidFill>
                        <a:latin typeface="Cambria Math" panose="02040503050406030204" pitchFamily="18" charset="0"/>
                      </a:rPr>
                      <m:t>t</m:t>
                    </m:r>
                  </m:sub>
                </m:sSub>
              </m:oMath>
            </a14:m>
            <a:r>
              <a:t>, </a:t>
            </a:r>
            <a14:m>
              <m:oMath>
                <m:sSub>
                  <m:e>
                    <m:r>
                      <a:rPr xmlns:a="http://schemas.openxmlformats.org/drawingml/2006/main" sz="4500" i="1">
                        <a:solidFill>
                          <a:srgbClr val="000000"/>
                        </a:solidFill>
                        <a:latin typeface="Cambria Math" panose="02040503050406030204" pitchFamily="18" charset="0"/>
                      </a:rPr>
                      <m:t>l</m:t>
                    </m:r>
                  </m:e>
                  <m:sub>
                    <m:r>
                      <a:rPr xmlns:a="http://schemas.openxmlformats.org/drawingml/2006/main" sz="4500" i="1">
                        <a:solidFill>
                          <a:srgbClr val="000000"/>
                        </a:solidFill>
                        <a:latin typeface="Cambria Math" panose="02040503050406030204" pitchFamily="18" charset="0"/>
                      </a:rPr>
                      <m:t>t</m:t>
                    </m:r>
                  </m:sub>
                </m:sSub>
              </m:oMath>
            </a14:m>
          </a:p>
          <a:p>
            <a:pPr marL="445008" indent="-445008" defTabSz="1779987">
              <a:spcBef>
                <a:spcPts val="3200"/>
              </a:spcBef>
              <a:defRPr sz="3504"/>
            </a:pPr>
            <a:r>
              <a:t>Our second difference </a:t>
            </a:r>
          </a:p>
          <a:p>
            <a:pPr lvl="1" marL="890016" indent="-445008" defTabSz="1779987">
              <a:spcBef>
                <a:spcPts val="3200"/>
              </a:spcBef>
              <a:defRPr sz="3504"/>
            </a:pPr>
            <a:r>
              <a:t>Takes care of trends  </a:t>
            </a:r>
            <a14:m>
              <m:oMath>
                <m:r>
                  <a:rPr xmlns:a="http://schemas.openxmlformats.org/drawingml/2006/main" sz="4050" i="1">
                    <a:solidFill>
                      <a:srgbClr val="000000"/>
                    </a:solidFill>
                    <a:latin typeface="Cambria Math" panose="02040503050406030204" pitchFamily="18" charset="0"/>
                  </a:rPr>
                  <m:t>T</m:t>
                </m:r>
              </m:oMath>
            </a14:m>
            <a:r>
              <a:t>, </a:t>
            </a:r>
            <a14:m>
              <m:oMath>
                <m:r>
                  <a:rPr xmlns:a="http://schemas.openxmlformats.org/drawingml/2006/main" sz="4100" i="1">
                    <a:solidFill>
                      <a:srgbClr val="000000"/>
                    </a:solidFill>
                    <a:latin typeface="Cambria Math" panose="02040503050406030204" pitchFamily="18" charset="0"/>
                  </a:rPr>
                  <m:t>N</m:t>
                </m:r>
                <m:sSub>
                  <m:e>
                    <m:r>
                      <a:rPr xmlns:a="http://schemas.openxmlformats.org/drawingml/2006/main" sz="4100" i="1">
                        <a:solidFill>
                          <a:srgbClr val="000000"/>
                        </a:solidFill>
                        <a:latin typeface="Cambria Math" panose="02040503050406030204" pitchFamily="18" charset="0"/>
                      </a:rPr>
                      <m:t>J</m:t>
                    </m:r>
                  </m:e>
                  <m:sub>
                    <m:r>
                      <a:rPr xmlns:a="http://schemas.openxmlformats.org/drawingml/2006/main" sz="4100" i="1">
                        <a:solidFill>
                          <a:srgbClr val="000000"/>
                        </a:solidFill>
                        <a:latin typeface="Cambria Math" panose="02040503050406030204" pitchFamily="18" charset="0"/>
                      </a:rPr>
                      <m:t>t</m:t>
                    </m:r>
                  </m:sub>
                </m:sSub>
              </m:oMath>
            </a14:m>
            <a:r>
              <a:t>, </a:t>
            </a:r>
            <a14:m>
              <m:oMath>
                <m:r>
                  <a:rPr xmlns:a="http://schemas.openxmlformats.org/drawingml/2006/main" sz="4150" i="1">
                    <a:solidFill>
                      <a:srgbClr val="000000"/>
                    </a:solidFill>
                    <a:latin typeface="Cambria Math" panose="02040503050406030204" pitchFamily="18" charset="0"/>
                  </a:rPr>
                  <m:t>P</m:t>
                </m:r>
                <m:sSub>
                  <m:e>
                    <m:r>
                      <a:rPr xmlns:a="http://schemas.openxmlformats.org/drawingml/2006/main" sz="4150" i="1">
                        <a:solidFill>
                          <a:srgbClr val="000000"/>
                        </a:solidFill>
                        <a:latin typeface="Cambria Math" panose="02040503050406030204" pitchFamily="18" charset="0"/>
                      </a:rPr>
                      <m:t>A</m:t>
                    </m:r>
                  </m:e>
                  <m:sub>
                    <m:r>
                      <a:rPr xmlns:a="http://schemas.openxmlformats.org/drawingml/2006/main" sz="4150" i="1">
                        <a:solidFill>
                          <a:srgbClr val="000000"/>
                        </a:solidFill>
                        <a:latin typeface="Cambria Math" panose="02040503050406030204" pitchFamily="18" charset="0"/>
                      </a:rPr>
                      <m:t>t</m:t>
                    </m:r>
                  </m:sub>
                </m:sSub>
              </m:oMath>
            </a14:m>
          </a:p>
          <a:p>
            <a:pPr lvl="1" marL="890016" indent="-445008" defTabSz="1779987">
              <a:spcBef>
                <a:spcPts val="3200"/>
              </a:spcBef>
              <a:defRPr sz="3504"/>
            </a:pPr>
            <a:r>
              <a:t>We still have confounders </a:t>
            </a:r>
            <a14:m>
              <m:oMath>
                <m:sSub>
                  <m:e>
                    <m:r>
                      <a:rPr xmlns:a="http://schemas.openxmlformats.org/drawingml/2006/main" sz="4250" i="1">
                        <a:solidFill>
                          <a:srgbClr val="000000"/>
                        </a:solidFill>
                        <a:latin typeface="Cambria Math" panose="02040503050406030204" pitchFamily="18" charset="0"/>
                      </a:rPr>
                      <m:t>l</m:t>
                    </m:r>
                  </m:e>
                  <m:sub>
                    <m:r>
                      <a:rPr xmlns:a="http://schemas.openxmlformats.org/drawingml/2006/main" sz="4250" i="1">
                        <a:solidFill>
                          <a:srgbClr val="000000"/>
                        </a:solidFill>
                        <a:latin typeface="Cambria Math" panose="02040503050406030204" pitchFamily="18" charset="0"/>
                      </a:rPr>
                      <m:t>t</m:t>
                    </m:r>
                  </m:sub>
                </m:sSub>
                <m:r>
                  <a:rPr xmlns:a="http://schemas.openxmlformats.org/drawingml/2006/main" sz="4250" i="1">
                    <a:solidFill>
                      <a:srgbClr val="000000"/>
                    </a:solidFill>
                    <a:latin typeface="Cambria Math" panose="02040503050406030204" pitchFamily="18" charset="0"/>
                  </a:rPr>
                  <m:t>-</m:t>
                </m:r>
                <m:sSub>
                  <m:e>
                    <m:r>
                      <a:rPr xmlns:a="http://schemas.openxmlformats.org/drawingml/2006/main" sz="4250" i="1">
                        <a:solidFill>
                          <a:srgbClr val="000000"/>
                        </a:solidFill>
                        <a:latin typeface="Cambria Math" panose="02040503050406030204" pitchFamily="18" charset="0"/>
                      </a:rPr>
                      <m:t>h</m:t>
                    </m:r>
                  </m:e>
                  <m:sub>
                    <m:r>
                      <a:rPr xmlns:a="http://schemas.openxmlformats.org/drawingml/2006/main" sz="4250" i="1">
                        <a:solidFill>
                          <a:srgbClr val="000000"/>
                        </a:solidFill>
                        <a:latin typeface="Cambria Math" panose="02040503050406030204" pitchFamily="18" charset="0"/>
                      </a:rPr>
                      <m:t>t</m:t>
                    </m:r>
                  </m:sub>
                </m:sSub>
              </m:oMath>
            </a14:m>
          </a:p>
          <a:p>
            <a:pPr marL="445008" indent="-445008" defTabSz="1779987">
              <a:spcBef>
                <a:spcPts val="3200"/>
              </a:spcBef>
              <a:defRPr sz="3504"/>
            </a:pPr>
            <a:r>
              <a:t>Our third difference </a:t>
            </a:r>
          </a:p>
          <a:p>
            <a:pPr lvl="1" marL="890016" indent="-445008" defTabSz="1779987">
              <a:spcBef>
                <a:spcPts val="3200"/>
              </a:spcBef>
              <a:defRPr sz="3504"/>
            </a:pPr>
            <a:r>
              <a:t>Takes care of </a:t>
            </a:r>
            <a14:m>
              <m:oMath>
                <m:sSub>
                  <m:e>
                    <m:r>
                      <a:rPr xmlns:a="http://schemas.openxmlformats.org/drawingml/2006/main" sz="4250" i="1">
                        <a:solidFill>
                          <a:srgbClr val="000000"/>
                        </a:solidFill>
                        <a:latin typeface="Cambria Math" panose="02040503050406030204" pitchFamily="18" charset="0"/>
                      </a:rPr>
                      <m:t>l</m:t>
                    </m:r>
                  </m:e>
                  <m:sub>
                    <m:r>
                      <a:rPr xmlns:a="http://schemas.openxmlformats.org/drawingml/2006/main" sz="4250" i="1">
                        <a:solidFill>
                          <a:srgbClr val="000000"/>
                        </a:solidFill>
                        <a:latin typeface="Cambria Math" panose="02040503050406030204" pitchFamily="18" charset="0"/>
                      </a:rPr>
                      <m:t>t</m:t>
                    </m:r>
                  </m:sub>
                </m:sSub>
                <m:r>
                  <a:rPr xmlns:a="http://schemas.openxmlformats.org/drawingml/2006/main" sz="4250" i="1">
                    <a:solidFill>
                      <a:srgbClr val="000000"/>
                    </a:solidFill>
                    <a:latin typeface="Cambria Math" panose="02040503050406030204" pitchFamily="18" charset="0"/>
                  </a:rPr>
                  <m:t>-</m:t>
                </m:r>
                <m:sSub>
                  <m:e>
                    <m:r>
                      <a:rPr xmlns:a="http://schemas.openxmlformats.org/drawingml/2006/main" sz="4250" i="1">
                        <a:solidFill>
                          <a:srgbClr val="000000"/>
                        </a:solidFill>
                        <a:latin typeface="Cambria Math" panose="02040503050406030204" pitchFamily="18" charset="0"/>
                      </a:rPr>
                      <m:t>h</m:t>
                    </m:r>
                  </m:e>
                  <m:sub>
                    <m:r>
                      <a:rPr xmlns:a="http://schemas.openxmlformats.org/drawingml/2006/main" sz="4250" i="1">
                        <a:solidFill>
                          <a:srgbClr val="000000"/>
                        </a:solidFill>
                        <a:latin typeface="Cambria Math" panose="02040503050406030204" pitchFamily="18" charset="0"/>
                      </a:rPr>
                      <m:t>t</m:t>
                    </m:r>
                  </m:sub>
                </m:sSub>
              </m:oMath>
            </a14:m>
          </a:p>
          <a:p>
            <a:pPr lvl="1" marL="890016" indent="-445008" defTabSz="1779987">
              <a:spcBef>
                <a:spcPts val="3200"/>
              </a:spcBef>
              <a:defRPr sz="3504"/>
            </a:pPr>
            <a:r>
              <a:t>Identifies the causal effects if the parallel trends assumption holds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Difference-in-Difference Examples"/>
          <p:cNvSpPr txBox="1"/>
          <p:nvPr>
            <p:ph type="title"/>
          </p:nvPr>
        </p:nvSpPr>
        <p:spPr>
          <a:prstGeom prst="rect">
            <a:avLst/>
          </a:prstGeom>
        </p:spPr>
        <p:txBody>
          <a:bodyPr/>
          <a:lstStyle/>
          <a:p>
            <a:pPr/>
            <a:r>
              <a:t>Difference-in-Difference Examples</a:t>
            </a:r>
          </a:p>
        </p:txBody>
      </p:sp>
      <p:sp>
        <p:nvSpPr>
          <p:cNvPr id="428" name="Diff-in-Diff and Triple Difference Examp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Diff-in-Diff and Triple Difference Examples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Difference-in-Difference-in-Differences"/>
          <p:cNvSpPr txBox="1"/>
          <p:nvPr>
            <p:ph type="title"/>
          </p:nvPr>
        </p:nvSpPr>
        <p:spPr>
          <a:prstGeom prst="rect">
            <a:avLst/>
          </a:prstGeom>
        </p:spPr>
        <p:txBody>
          <a:bodyPr/>
          <a:lstStyle/>
          <a:p>
            <a:pPr/>
            <a:r>
              <a:t>Difference-in-Difference-in-Differences</a:t>
            </a:r>
          </a:p>
        </p:txBody>
      </p:sp>
      <p:sp>
        <p:nvSpPr>
          <p:cNvPr id="431" name="State-Mandated Maternity Benef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State-Mandated Maternity Benefits</a:t>
            </a:r>
          </a:p>
        </p:txBody>
      </p:sp>
      <p:sp>
        <p:nvSpPr>
          <p:cNvPr id="432" name="Gruber (1994) introduced the Triple Difference design…"/>
          <p:cNvSpPr txBox="1"/>
          <p:nvPr>
            <p:ph type="body" idx="1"/>
          </p:nvPr>
        </p:nvSpPr>
        <p:spPr>
          <a:prstGeom prst="rect">
            <a:avLst/>
          </a:prstGeom>
        </p:spPr>
        <p:txBody>
          <a:bodyPr/>
          <a:lstStyle/>
          <a:p>
            <a:pPr/>
            <a:r>
              <a:t>Gruber (1994) introduced the Triple Difference design</a:t>
            </a:r>
          </a:p>
          <a:p>
            <a:pPr lvl="1"/>
            <a:r>
              <a:t>The author studied state-mandated maternity benefits on hourly wages</a:t>
            </a:r>
          </a:p>
          <a:p>
            <a:pPr/>
            <a:r>
              <a:t>Gruber uses a Triple Difference to check to robustness of the Diff-in-Diff</a:t>
            </a:r>
          </a:p>
          <a:p>
            <a:pPr lvl="1"/>
            <a:r>
              <a:t>When we do a Triple difference design, the variation should come from the treatment group (and focus subgroup) and not the control group (or placebo group)</a:t>
            </a:r>
          </a:p>
          <a:p>
            <a:pPr lvl="1"/>
            <a:r>
              <a:t>Gruber’s treatment subgroup is women in child-bearing age, while the placebo subgroup is men 20-40 and women over 40</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Difference-in-Difference-in-Differences"/>
          <p:cNvSpPr txBox="1"/>
          <p:nvPr>
            <p:ph type="title"/>
          </p:nvPr>
        </p:nvSpPr>
        <p:spPr>
          <a:prstGeom prst="rect">
            <a:avLst/>
          </a:prstGeom>
        </p:spPr>
        <p:txBody>
          <a:bodyPr/>
          <a:lstStyle/>
          <a:p>
            <a:pPr/>
            <a:r>
              <a:t>Difference-in-Difference-in-Differences</a:t>
            </a:r>
          </a:p>
        </p:txBody>
      </p:sp>
      <p:sp>
        <p:nvSpPr>
          <p:cNvPr id="435" name="State-Mandated Maternity Benef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State-Mandated Maternity Benefits</a:t>
            </a:r>
          </a:p>
        </p:txBody>
      </p:sp>
      <p:sp>
        <p:nvSpPr>
          <p:cNvPr id="436" name="Gruber (1994) results show that women in child- bearing age had a  loss of hourly wages of 6%"/>
          <p:cNvSpPr txBox="1"/>
          <p:nvPr>
            <p:ph type="body" idx="1"/>
          </p:nvPr>
        </p:nvSpPr>
        <p:spPr>
          <a:prstGeom prst="rect">
            <a:avLst/>
          </a:prstGeom>
        </p:spPr>
        <p:txBody>
          <a:bodyPr/>
          <a:lstStyle/>
          <a:p>
            <a:pPr/>
            <a:r>
              <a:t>Gruber (1994) results show</a:t>
            </a:r>
            <a:br/>
            <a:r>
              <a:t>that women in child-</a:t>
            </a:r>
            <a:br/>
            <a:r>
              <a:t>bearing age had a </a:t>
            </a:r>
            <a:br/>
            <a:r>
              <a:t>loss of hourly wages of</a:t>
            </a:r>
            <a:br/>
            <a:r>
              <a:t>6%</a:t>
            </a:r>
          </a:p>
        </p:txBody>
      </p:sp>
      <p:pic>
        <p:nvPicPr>
          <p:cNvPr id="437" name="Image" descr="Image"/>
          <p:cNvPicPr>
            <a:picLocks noChangeAspect="1"/>
          </p:cNvPicPr>
          <p:nvPr/>
        </p:nvPicPr>
        <p:blipFill>
          <a:blip r:embed="rId2">
            <a:extLst/>
          </a:blip>
          <a:stretch>
            <a:fillRect/>
          </a:stretch>
        </p:blipFill>
        <p:spPr>
          <a:xfrm>
            <a:off x="9277159" y="3815519"/>
            <a:ext cx="14586888" cy="9756921"/>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Difference-in-Difference-in-Differences"/>
          <p:cNvSpPr txBox="1"/>
          <p:nvPr>
            <p:ph type="title"/>
          </p:nvPr>
        </p:nvSpPr>
        <p:spPr>
          <a:prstGeom prst="rect">
            <a:avLst/>
          </a:prstGeom>
        </p:spPr>
        <p:txBody>
          <a:bodyPr/>
          <a:lstStyle/>
          <a:p>
            <a:pPr/>
            <a:r>
              <a:t>Difference-in-Difference-in-Differences</a:t>
            </a:r>
          </a:p>
        </p:txBody>
      </p:sp>
      <p:sp>
        <p:nvSpPr>
          <p:cNvPr id="440" name="State-Mandated Maternity Benef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State-Mandated Maternity Benefits</a:t>
            </a:r>
          </a:p>
        </p:txBody>
      </p:sp>
      <p:sp>
        <p:nvSpPr>
          <p:cNvPr id="441" name="Gruber (1994) Triple  Difference check shows that Diff-in-Diff for women 40 and older and men  20-40 had a statistically insignificant impact on  hourly wages from  mandated maternity benefits…"/>
          <p:cNvSpPr txBox="1"/>
          <p:nvPr>
            <p:ph type="body" idx="1"/>
          </p:nvPr>
        </p:nvSpPr>
        <p:spPr>
          <a:prstGeom prst="rect">
            <a:avLst/>
          </a:prstGeom>
        </p:spPr>
        <p:txBody>
          <a:bodyPr/>
          <a:lstStyle/>
          <a:p>
            <a:pPr/>
            <a:r>
              <a:t>Gruber (1994) Triple </a:t>
            </a:r>
            <a:br/>
            <a:r>
              <a:t>Difference check shows</a:t>
            </a:r>
            <a:br/>
            <a:r>
              <a:t>that Diff-in-Diff for women</a:t>
            </a:r>
            <a:br/>
            <a:r>
              <a:t>40 and older and men </a:t>
            </a:r>
            <a:br/>
            <a:r>
              <a:t>20-40 had a statistically</a:t>
            </a:r>
            <a:br/>
            <a:r>
              <a:t>insignificant impact on </a:t>
            </a:r>
            <a:br/>
            <a:r>
              <a:t>hourly wages from </a:t>
            </a:r>
            <a:br/>
            <a:r>
              <a:t>mandated maternity benefits</a:t>
            </a:r>
          </a:p>
          <a:p>
            <a:pPr/>
            <a:r>
              <a:t>However, women 20-40 had</a:t>
            </a:r>
            <a:br/>
            <a:r>
              <a:t>a reduction in hourly wages</a:t>
            </a:r>
            <a:br/>
            <a:r>
              <a:t>of 5.3%</a:t>
            </a:r>
          </a:p>
        </p:txBody>
      </p:sp>
      <p:pic>
        <p:nvPicPr>
          <p:cNvPr id="442" name="Image" descr="Image"/>
          <p:cNvPicPr>
            <a:picLocks noChangeAspect="1"/>
          </p:cNvPicPr>
          <p:nvPr/>
        </p:nvPicPr>
        <p:blipFill>
          <a:blip r:embed="rId2">
            <a:extLst/>
          </a:blip>
          <a:stretch>
            <a:fillRect/>
          </a:stretch>
        </p:blipFill>
        <p:spPr>
          <a:xfrm>
            <a:off x="9881482" y="3707513"/>
            <a:ext cx="14399534" cy="9682777"/>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Difference-in-Difference Example"/>
          <p:cNvSpPr txBox="1"/>
          <p:nvPr>
            <p:ph type="title"/>
          </p:nvPr>
        </p:nvSpPr>
        <p:spPr>
          <a:prstGeom prst="rect">
            <a:avLst/>
          </a:prstGeom>
        </p:spPr>
        <p:txBody>
          <a:bodyPr/>
          <a:lstStyle/>
          <a:p>
            <a:pPr/>
            <a:r>
              <a:t>Difference-in-Difference Example</a:t>
            </a:r>
          </a:p>
        </p:txBody>
      </p:sp>
      <p:sp>
        <p:nvSpPr>
          <p:cNvPr id="445"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46" name="Stata Example…"/>
          <p:cNvSpPr txBox="1"/>
          <p:nvPr>
            <p:ph type="body" idx="1"/>
          </p:nvPr>
        </p:nvSpPr>
        <p:spPr>
          <a:prstGeom prst="rect">
            <a:avLst/>
          </a:prstGeom>
        </p:spPr>
        <p:txBody>
          <a:bodyPr/>
          <a:lstStyle/>
          <a:p>
            <a:pPr/>
            <a:r>
              <a:t>Stata Example</a:t>
            </a:r>
          </a:p>
          <a:p>
            <a:pPr/>
            <a:r>
              <a:t>Cunningham and Cornwell (2013) assess the impact of abortion legalization on long-term incidences of gonorrhea </a:t>
            </a:r>
          </a:p>
          <a:p>
            <a:pPr lvl="1"/>
            <a:r>
              <a:t>This research builds off of the reproductive health literature and the abortion legalization hypothesis </a:t>
            </a:r>
          </a:p>
          <a:p>
            <a:pPr lvl="1"/>
            <a:r>
              <a:t>Gruber, Levine, and Staiger (1999) look at characteristics of the marginal child that was aborted</a:t>
            </a:r>
          </a:p>
          <a:p>
            <a:pPr lvl="1"/>
            <a:r>
              <a:t>Donohue and Levitt (2001) test abortion legalization and crime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Difference-in-Difference Example"/>
          <p:cNvSpPr txBox="1"/>
          <p:nvPr>
            <p:ph type="title"/>
          </p:nvPr>
        </p:nvSpPr>
        <p:spPr>
          <a:prstGeom prst="rect">
            <a:avLst/>
          </a:prstGeom>
        </p:spPr>
        <p:txBody>
          <a:bodyPr/>
          <a:lstStyle/>
          <a:p>
            <a:pPr/>
            <a:r>
              <a:t>Difference-in-Difference Example</a:t>
            </a:r>
          </a:p>
        </p:txBody>
      </p:sp>
      <p:sp>
        <p:nvSpPr>
          <p:cNvPr id="449"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50" name="Donohue and Levitt (2001) test the abortion legalization hypothesis…"/>
          <p:cNvSpPr txBox="1"/>
          <p:nvPr>
            <p:ph type="body" idx="1"/>
          </p:nvPr>
        </p:nvSpPr>
        <p:spPr>
          <a:prstGeom prst="rect">
            <a:avLst/>
          </a:prstGeom>
        </p:spPr>
        <p:txBody>
          <a:bodyPr/>
          <a:lstStyle/>
          <a:p>
            <a:pPr/>
            <a:r>
              <a:t>Donohue and Levitt (2001) test the abortion legalization hypothesis</a:t>
            </a:r>
          </a:p>
          <a:p>
            <a:pPr lvl="1"/>
            <a:r>
              <a:t>Abortion legalization hypothesis says that the availability of abortion reduces children born in high-risk of committing a crime</a:t>
            </a:r>
          </a:p>
          <a:p>
            <a:pPr lvl="1"/>
            <a:r>
              <a:t>They find that abortion legalization reduced crime </a:t>
            </a:r>
          </a:p>
          <a:p>
            <a:pPr lvl="1"/>
            <a:r>
              <a:t>Levitt (2004) finds that abortion legalization led to about a 10% decline in crime between 1991 and 2001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horny Issue"/>
          <p:cNvSpPr txBox="1"/>
          <p:nvPr>
            <p:ph type="title"/>
          </p:nvPr>
        </p:nvSpPr>
        <p:spPr>
          <a:prstGeom prst="rect">
            <a:avLst/>
          </a:prstGeom>
        </p:spPr>
        <p:txBody>
          <a:bodyPr/>
          <a:lstStyle/>
          <a:p>
            <a:pPr/>
            <a:r>
              <a:t>Thorny Issue</a:t>
            </a:r>
          </a:p>
        </p:txBody>
      </p:sp>
      <p:sp>
        <p:nvSpPr>
          <p:cNvPr id="175"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76" name="Just restating the weakness…"/>
          <p:cNvSpPr txBox="1"/>
          <p:nvPr>
            <p:ph type="body" idx="1"/>
          </p:nvPr>
        </p:nvSpPr>
        <p:spPr>
          <a:prstGeom prst="rect">
            <a:avLst/>
          </a:prstGeom>
        </p:spPr>
        <p:txBody>
          <a:bodyPr/>
          <a:lstStyle/>
          <a:p>
            <a:pPr/>
            <a:r>
              <a:t>Just restating the weakness</a:t>
            </a:r>
          </a:p>
          <a:p>
            <a:pPr lvl="1"/>
            <a:r>
              <a:t>If we only have 1 or 2 treatment groups, our standard errors will like be inconsistent and biased </a:t>
            </a:r>
          </a:p>
          <a:p>
            <a:pPr lvl="2"/>
            <a:r>
              <a:t>This will result in rejecting the true null hypothesis</a:t>
            </a:r>
          </a:p>
          <a:p>
            <a:pPr lvl="1"/>
            <a:r>
              <a:t>However, our estimate will be biased if we have multiple treatment groups that vary in time adoption</a:t>
            </a:r>
          </a:p>
          <a:p>
            <a:pPr lvl="2"/>
            <a:r>
              <a:t>If treatment is adopted at the same time, then this is less of a concern</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Difference-in-Difference Example"/>
          <p:cNvSpPr txBox="1"/>
          <p:nvPr>
            <p:ph type="title"/>
          </p:nvPr>
        </p:nvSpPr>
        <p:spPr>
          <a:prstGeom prst="rect">
            <a:avLst/>
          </a:prstGeom>
        </p:spPr>
        <p:txBody>
          <a:bodyPr/>
          <a:lstStyle/>
          <a:p>
            <a:pPr/>
            <a:r>
              <a:t>Difference-in-Difference Example</a:t>
            </a:r>
          </a:p>
        </p:txBody>
      </p:sp>
      <p:sp>
        <p:nvSpPr>
          <p:cNvPr id="453"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54" name="Joyce (2004,2009) and Foot and Goetz (2008) dispute the results…"/>
          <p:cNvSpPr txBox="1"/>
          <p:nvPr>
            <p:ph type="body" idx="1"/>
          </p:nvPr>
        </p:nvSpPr>
        <p:spPr>
          <a:prstGeom prst="rect">
            <a:avLst/>
          </a:prstGeom>
        </p:spPr>
        <p:txBody>
          <a:bodyPr/>
          <a:lstStyle/>
          <a:p>
            <a:pPr marL="493776" indent="-493776" defTabSz="1975054">
              <a:spcBef>
                <a:spcPts val="3600"/>
              </a:spcBef>
              <a:defRPr sz="3888"/>
            </a:pPr>
            <a:r>
              <a:t>Joyce (2004,2009) and Foot and Goetz (2008) dispute the results </a:t>
            </a:r>
          </a:p>
          <a:p>
            <a:pPr lvl="1" marL="987552" indent="-493776" defTabSz="1975054">
              <a:spcBef>
                <a:spcPts val="3600"/>
              </a:spcBef>
              <a:defRPr sz="3888"/>
            </a:pPr>
            <a:r>
              <a:t>Joyce (2009) challenges long-term changes from legalized abortion through a Triple DDD</a:t>
            </a:r>
          </a:p>
          <a:p>
            <a:pPr lvl="1" marL="987552" indent="-493776" defTabSz="1975054">
              <a:spcBef>
                <a:spcPts val="3600"/>
              </a:spcBef>
              <a:defRPr sz="3888"/>
            </a:pPr>
            <a:r>
              <a:t>Joyce argues that if there was extreme negative selection for crime, then it should show up everywhere not just in crime</a:t>
            </a:r>
          </a:p>
          <a:p>
            <a:pPr lvl="2" marL="1481327" indent="-493776" defTabSz="1975054">
              <a:spcBef>
                <a:spcPts val="3600"/>
              </a:spcBef>
              <a:defRPr sz="3888"/>
            </a:pPr>
            <a:r>
              <a:t>“If abortion lowers homicide rates by 20-30%, then it is likely to have affected an entire spectrum of outcomes associated with well-being: infant health, child development, schooling, earnings, and marital status. Similarly, the policy implications are broader then abortion. Other interventions that affect fertility control and that lead to fewer unwanted births—contraception or sexual abstinence—have huge potential payoffs. In short, a causal relationship between legalized abortion and crime has such significant ramifications for social policy and at the same time is so controversial, that further assessment of the identifying assumptions and their robustness to alternative strategies is warranted. (p.112)”</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Difference-in-Difference Example"/>
          <p:cNvSpPr txBox="1"/>
          <p:nvPr>
            <p:ph type="title"/>
          </p:nvPr>
        </p:nvSpPr>
        <p:spPr>
          <a:prstGeom prst="rect">
            <a:avLst/>
          </a:prstGeom>
        </p:spPr>
        <p:txBody>
          <a:bodyPr/>
          <a:lstStyle/>
          <a:p>
            <a:pPr/>
            <a:r>
              <a:t>Difference-in-Difference Example</a:t>
            </a:r>
          </a:p>
        </p:txBody>
      </p:sp>
      <p:sp>
        <p:nvSpPr>
          <p:cNvPr id="457"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58" name="Cunningham and Cornwell (2013) takes up Joyce (2009) challenge by testing legalized abortion with long-run incidences of gonorrhea…"/>
          <p:cNvSpPr txBox="1"/>
          <p:nvPr>
            <p:ph type="body" idx="1"/>
          </p:nvPr>
        </p:nvSpPr>
        <p:spPr>
          <a:prstGeom prst="rect">
            <a:avLst/>
          </a:prstGeom>
        </p:spPr>
        <p:txBody>
          <a:bodyPr/>
          <a:lstStyle/>
          <a:p>
            <a:pPr/>
            <a:r>
              <a:t>Cunningham and Cornwell (2013) takes up Joyce (2009) challenge by testing legalized abortion with long-run incidences of gonorrhea</a:t>
            </a:r>
          </a:p>
          <a:p>
            <a:pPr lvl="1"/>
            <a:r>
              <a:t>Single-parent households have a higher risk of sexual activity and unprotected sex Levine, et al. (1999)</a:t>
            </a:r>
          </a:p>
          <a:p>
            <a:pPr lvl="1"/>
            <a:r>
              <a:t>Charles and Stephen (2006) find that child exposed to legalized abortion were less likely to use illegal substances, which is linked with sexual activity</a:t>
            </a:r>
          </a:p>
          <a:p>
            <a:pPr/>
            <a:r>
              <a:t>Cunningham and Cornwell (2013) use a difference-in-difference design as opposed to Donohue and Levitt (2001) that use lagged ratio values at the state level</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Difference-in-Difference Example"/>
          <p:cNvSpPr txBox="1"/>
          <p:nvPr>
            <p:ph type="title"/>
          </p:nvPr>
        </p:nvSpPr>
        <p:spPr>
          <a:prstGeom prst="rect">
            <a:avLst/>
          </a:prstGeom>
        </p:spPr>
        <p:txBody>
          <a:bodyPr/>
          <a:lstStyle/>
          <a:p>
            <a:pPr/>
            <a:r>
              <a:t>Difference-in-Difference Example</a:t>
            </a:r>
          </a:p>
        </p:txBody>
      </p:sp>
      <p:sp>
        <p:nvSpPr>
          <p:cNvPr id="461"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62" name="Cunningham makes a good point about theories…"/>
          <p:cNvSpPr txBox="1"/>
          <p:nvPr>
            <p:ph type="body" idx="1"/>
          </p:nvPr>
        </p:nvSpPr>
        <p:spPr>
          <a:prstGeom prst="rect">
            <a:avLst/>
          </a:prstGeom>
        </p:spPr>
        <p:txBody>
          <a:bodyPr/>
          <a:lstStyle/>
          <a:p>
            <a:pPr/>
            <a:r>
              <a:t>Cunningham makes a good point about theories</a:t>
            </a:r>
          </a:p>
          <a:p>
            <a:pPr lvl="1"/>
            <a:r>
              <a:t>Good theories provide very specific falsifiable hypotheses</a:t>
            </a:r>
          </a:p>
          <a:p>
            <a:pPr lvl="1"/>
            <a:r>
              <a:t>More specific the hypothesis, the more compelling the theory if evidence supports the theory</a:t>
            </a:r>
          </a:p>
          <a:p>
            <a:pPr/>
            <a:r>
              <a:t>The theory of abortion legalization makes very specific hypotheses</a:t>
            </a:r>
          </a:p>
          <a:p>
            <a:pPr lvl="1"/>
            <a:r>
              <a:t>If we find evidence of the hypothesis, we have to take the theory seriously</a:t>
            </a:r>
          </a:p>
          <a:p>
            <a:pPr lvl="1"/>
            <a:r>
              <a:t>What are usually yet testable predictions from the abortion legalization theory?</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Difference-in-Difference Example"/>
          <p:cNvSpPr txBox="1"/>
          <p:nvPr>
            <p:ph type="title"/>
          </p:nvPr>
        </p:nvSpPr>
        <p:spPr>
          <a:prstGeom prst="rect">
            <a:avLst/>
          </a:prstGeom>
        </p:spPr>
        <p:txBody>
          <a:bodyPr/>
          <a:lstStyle/>
          <a:p>
            <a:pPr/>
            <a:r>
              <a:t>Difference-in-Difference Example</a:t>
            </a:r>
          </a:p>
        </p:txBody>
      </p:sp>
      <p:sp>
        <p:nvSpPr>
          <p:cNvPr id="465"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66" name="Cunningham and Cornwell (2013) argue that the abortion legalization theory predicts the shape of the effects with staggered adoption…"/>
          <p:cNvSpPr txBox="1"/>
          <p:nvPr>
            <p:ph type="body" idx="1"/>
          </p:nvPr>
        </p:nvSpPr>
        <p:spPr>
          <a:prstGeom prst="rect">
            <a:avLst/>
          </a:prstGeom>
        </p:spPr>
        <p:txBody>
          <a:bodyPr/>
          <a:lstStyle/>
          <a:p>
            <a:pPr marL="560831" indent="-560831" defTabSz="2243271">
              <a:spcBef>
                <a:spcPts val="4100"/>
              </a:spcBef>
              <a:defRPr sz="4416"/>
            </a:pPr>
            <a:r>
              <a:t>Cunningham and Cornwell (2013) argue that the abortion legalization theory predicts the shape of the effects with staggered adoption</a:t>
            </a:r>
          </a:p>
          <a:p>
            <a:pPr lvl="1" marL="1121663" indent="-560831" defTabSz="2243271">
              <a:spcBef>
                <a:spcPts val="4100"/>
              </a:spcBef>
              <a:defRPr sz="4416"/>
            </a:pPr>
            <a:r>
              <a:t>5 states legalized abortion and then all states are exposed to legalized abortion</a:t>
            </a:r>
          </a:p>
          <a:p>
            <a:pPr lvl="1" marL="1121663" indent="-560831" defTabSz="2243271">
              <a:spcBef>
                <a:spcPts val="4100"/>
              </a:spcBef>
              <a:defRPr sz="4416"/>
            </a:pPr>
            <a:r>
              <a:t>There is a three-year lag between the 5 states and Roe v Wade decision</a:t>
            </a:r>
          </a:p>
          <a:p>
            <a:pPr lvl="1" marL="1121663" indent="-560831" defTabSz="2243271">
              <a:spcBef>
                <a:spcPts val="4100"/>
              </a:spcBef>
              <a:defRPr sz="4416"/>
            </a:pPr>
            <a:r>
              <a:t>The shape should be nonlinear parabolic treatment effect </a:t>
            </a:r>
          </a:p>
          <a:p>
            <a:pPr lvl="2" marL="1682495" indent="-560831" defTabSz="2243271">
              <a:spcBef>
                <a:spcPts val="4100"/>
              </a:spcBef>
              <a:defRPr sz="4416"/>
            </a:pPr>
            <a:r>
              <a:t>There should be increasingly negative effect of abortion legalization on the outcome between the treatment states and control states</a:t>
            </a:r>
          </a:p>
          <a:p>
            <a:pPr lvl="2" marL="1682495" indent="-560831" defTabSz="2243271">
              <a:spcBef>
                <a:spcPts val="4100"/>
              </a:spcBef>
              <a:defRPr sz="4416"/>
            </a:pPr>
            <a:r>
              <a:t>The treatment effects should recede after the control states are forced to legalize abortion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Difference-in-Difference Example"/>
          <p:cNvSpPr txBox="1"/>
          <p:nvPr>
            <p:ph type="title"/>
          </p:nvPr>
        </p:nvSpPr>
        <p:spPr>
          <a:prstGeom prst="rect">
            <a:avLst/>
          </a:prstGeom>
        </p:spPr>
        <p:txBody>
          <a:bodyPr/>
          <a:lstStyle/>
          <a:p>
            <a:pPr/>
            <a:r>
              <a:t>Difference-in-Difference Example</a:t>
            </a:r>
          </a:p>
        </p:txBody>
      </p:sp>
      <p:sp>
        <p:nvSpPr>
          <p:cNvPr id="469"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70" name="The authors use age cohorts due  to data limitations…"/>
          <p:cNvSpPr txBox="1"/>
          <p:nvPr>
            <p:ph type="body" idx="1"/>
          </p:nvPr>
        </p:nvSpPr>
        <p:spPr>
          <a:prstGeom prst="rect">
            <a:avLst/>
          </a:prstGeom>
        </p:spPr>
        <p:txBody>
          <a:bodyPr/>
          <a:lstStyle/>
          <a:p>
            <a:pPr marL="548639" indent="-548639" defTabSz="2194505">
              <a:spcBef>
                <a:spcPts val="4000"/>
              </a:spcBef>
              <a:defRPr sz="4319"/>
            </a:pPr>
            <a:r>
              <a:t>The authors use age cohorts due </a:t>
            </a:r>
            <a:br/>
            <a:r>
              <a:t>to data limitations</a:t>
            </a:r>
          </a:p>
          <a:p>
            <a:pPr lvl="1" marL="1097279" indent="-548639" defTabSz="2194505">
              <a:spcBef>
                <a:spcPts val="4000"/>
              </a:spcBef>
              <a:defRPr sz="4319"/>
            </a:pPr>
            <a:r>
              <a:t>For 15-19 year olds born </a:t>
            </a:r>
            <a:br/>
            <a:r>
              <a:t>between 1971-1973, there </a:t>
            </a:r>
            <a:br/>
            <a:r>
              <a:t>should be increasingly negative</a:t>
            </a:r>
            <a:br/>
            <a:r>
              <a:t>treatment effects for this cohort</a:t>
            </a:r>
            <a:br/>
            <a:r>
              <a:t>from 1986-1987 </a:t>
            </a:r>
          </a:p>
          <a:p>
            <a:pPr lvl="1" marL="1097279" indent="-548639" defTabSz="2194505">
              <a:spcBef>
                <a:spcPts val="4000"/>
              </a:spcBef>
              <a:defRPr sz="4319"/>
            </a:pPr>
            <a:r>
              <a:t>A plateau treatment effect</a:t>
            </a:r>
            <a:br/>
            <a:r>
              <a:t>between 1988-1991</a:t>
            </a:r>
          </a:p>
          <a:p>
            <a:pPr lvl="1" marL="1097279" indent="-548639" defTabSz="2194505">
              <a:spcBef>
                <a:spcPts val="4000"/>
              </a:spcBef>
              <a:defRPr sz="4319"/>
            </a:pPr>
            <a:r>
              <a:t>And a weakening treatment </a:t>
            </a:r>
            <a:br/>
            <a:r>
              <a:t>effects between 1991-1992</a:t>
            </a:r>
          </a:p>
        </p:txBody>
      </p:sp>
      <p:pic>
        <p:nvPicPr>
          <p:cNvPr id="471" name="Image" descr="Image"/>
          <p:cNvPicPr>
            <a:picLocks noChangeAspect="1"/>
          </p:cNvPicPr>
          <p:nvPr/>
        </p:nvPicPr>
        <p:blipFill>
          <a:blip r:embed="rId2">
            <a:extLst/>
          </a:blip>
          <a:stretch>
            <a:fillRect/>
          </a:stretch>
        </p:blipFill>
        <p:spPr>
          <a:xfrm>
            <a:off x="11267772" y="3108949"/>
            <a:ext cx="12511530" cy="10535122"/>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Difference-in-Difference Example"/>
          <p:cNvSpPr txBox="1"/>
          <p:nvPr>
            <p:ph type="title"/>
          </p:nvPr>
        </p:nvSpPr>
        <p:spPr>
          <a:prstGeom prst="rect">
            <a:avLst/>
          </a:prstGeom>
        </p:spPr>
        <p:txBody>
          <a:bodyPr/>
          <a:lstStyle/>
          <a:p>
            <a:pPr/>
            <a:r>
              <a:t>Difference-in-Difference Example</a:t>
            </a:r>
          </a:p>
        </p:txBody>
      </p:sp>
      <p:sp>
        <p:nvSpPr>
          <p:cNvPr id="474"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75" name="There should be two testable hypotheses with a staggered rollout…"/>
          <p:cNvSpPr txBox="1"/>
          <p:nvPr>
            <p:ph type="body" idx="1"/>
          </p:nvPr>
        </p:nvSpPr>
        <p:spPr>
          <a:prstGeom prst="rect">
            <a:avLst/>
          </a:prstGeom>
        </p:spPr>
        <p:txBody>
          <a:bodyPr/>
          <a:lstStyle/>
          <a:p>
            <a:pPr marL="548639" indent="-548639" defTabSz="2194505">
              <a:spcBef>
                <a:spcPts val="4000"/>
              </a:spcBef>
              <a:defRPr sz="4319"/>
            </a:pPr>
            <a:r>
              <a:t>There should be two testable</a:t>
            </a:r>
            <a:br/>
            <a:r>
              <a:t>hypotheses with a staggered</a:t>
            </a:r>
            <a:br/>
            <a:r>
              <a:t>rollout</a:t>
            </a:r>
          </a:p>
          <a:p>
            <a:pPr lvl="1" marL="1097279" indent="-548639" defTabSz="2194505">
              <a:spcBef>
                <a:spcPts val="4000"/>
              </a:spcBef>
              <a:defRPr sz="4319"/>
            </a:pPr>
            <a:r>
              <a:t>Are there treatment effects</a:t>
            </a:r>
            <a:br/>
            <a:r>
              <a:t>during the transition period?</a:t>
            </a:r>
          </a:p>
          <a:p>
            <a:pPr lvl="1" marL="1097279" indent="-548639" defTabSz="2194505">
              <a:spcBef>
                <a:spcPts val="4000"/>
              </a:spcBef>
              <a:defRPr sz="4319"/>
            </a:pPr>
            <a:r>
              <a:t>Are there no treatment effects</a:t>
            </a:r>
            <a:br/>
            <a:r>
              <a:t>after the transition period?</a:t>
            </a:r>
          </a:p>
          <a:p>
            <a:pPr marL="548639" indent="-548639" defTabSz="2194505">
              <a:spcBef>
                <a:spcPts val="4000"/>
              </a:spcBef>
              <a:defRPr sz="4319"/>
            </a:pPr>
            <a:r>
              <a:t>Plotting the raw data can be seen</a:t>
            </a:r>
            <a:br/>
            <a:r>
              <a:t>where treatment states have </a:t>
            </a:r>
            <a:br/>
            <a:r>
              <a:t>declining rates of gonorrhea between</a:t>
            </a:r>
            <a:br/>
            <a:r>
              <a:t>1986 and 1992</a:t>
            </a:r>
          </a:p>
        </p:txBody>
      </p:sp>
      <p:pic>
        <p:nvPicPr>
          <p:cNvPr id="476" name="Image" descr="Image"/>
          <p:cNvPicPr>
            <a:picLocks noChangeAspect="1"/>
          </p:cNvPicPr>
          <p:nvPr/>
        </p:nvPicPr>
        <p:blipFill>
          <a:blip r:embed="rId2">
            <a:extLst/>
          </a:blip>
          <a:stretch>
            <a:fillRect/>
          </a:stretch>
        </p:blipFill>
        <p:spPr>
          <a:xfrm>
            <a:off x="11431782" y="3352396"/>
            <a:ext cx="12230501" cy="1004822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Difference-in-Difference Example"/>
          <p:cNvSpPr txBox="1"/>
          <p:nvPr>
            <p:ph type="title"/>
          </p:nvPr>
        </p:nvSpPr>
        <p:spPr>
          <a:prstGeom prst="rect">
            <a:avLst/>
          </a:prstGeom>
        </p:spPr>
        <p:txBody>
          <a:bodyPr/>
          <a:lstStyle/>
          <a:p>
            <a:pPr/>
            <a:r>
              <a:t>Difference-in-Difference Example</a:t>
            </a:r>
          </a:p>
        </p:txBody>
      </p:sp>
      <p:sp>
        <p:nvSpPr>
          <p:cNvPr id="479"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80" name="Main model…"/>
          <p:cNvSpPr txBox="1"/>
          <p:nvPr>
            <p:ph type="body" idx="1"/>
          </p:nvPr>
        </p:nvSpPr>
        <p:spPr>
          <a:prstGeom prst="rect">
            <a:avLst/>
          </a:prstGeom>
        </p:spPr>
        <p:txBody>
          <a:bodyPr/>
          <a:lstStyle/>
          <a:p>
            <a:pPr marL="475487" indent="-475487" defTabSz="1901904">
              <a:spcBef>
                <a:spcPts val="3500"/>
              </a:spcBef>
              <a:defRPr sz="3743"/>
            </a:pPr>
            <a:r>
              <a:t>Main model</a:t>
            </a:r>
          </a:p>
          <a:p>
            <a:pPr lvl="1" marL="950975" indent="-475487" defTabSz="1901904">
              <a:spcBef>
                <a:spcPts val="3500"/>
              </a:spcBef>
              <a:defRPr sz="3743"/>
            </a:pPr>
            <a14:m>
              <m:oMathPara>
                <m:oMathParaPr>
                  <m:jc m:val="left"/>
                </m:oMathParaPr>
                <m:oMath>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β</m:t>
                      </m:r>
                    </m:e>
                    <m:sub>
                      <m:r>
                        <a:rPr xmlns:a="http://schemas.openxmlformats.org/drawingml/2006/main" sz="4500" i="1">
                          <a:solidFill>
                            <a:srgbClr val="000000"/>
                          </a:solidFill>
                          <a:latin typeface="Cambria Math" panose="02040503050406030204" pitchFamily="18" charset="0"/>
                        </a:rPr>
                        <m:t>1</m:t>
                      </m:r>
                    </m:sub>
                  </m:sSub>
                  <m:r>
                    <a:rPr xmlns:a="http://schemas.openxmlformats.org/drawingml/2006/main" sz="4500" i="1">
                      <a:solidFill>
                        <a:srgbClr val="000000"/>
                      </a:solidFill>
                      <a:latin typeface="Cambria Math" panose="02040503050406030204" pitchFamily="18" charset="0"/>
                    </a:rPr>
                    <m:t>R</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a</m:t>
                  </m:r>
                  <m:sSub>
                    <m:e>
                      <m:r>
                        <a:rPr xmlns:a="http://schemas.openxmlformats.org/drawingml/2006/main" sz="4500" i="1">
                          <a:solidFill>
                            <a:srgbClr val="000000"/>
                          </a:solidFill>
                          <a:latin typeface="Cambria Math" panose="02040503050406030204" pitchFamily="18" charset="0"/>
                        </a:rPr>
                        <m:t>l</m:t>
                      </m:r>
                    </m:e>
                    <m:sub>
                      <m:r>
                        <a:rPr xmlns:a="http://schemas.openxmlformats.org/drawingml/2006/main" sz="4500" i="1">
                          <a:solidFill>
                            <a:srgbClr val="000000"/>
                          </a:solidFill>
                          <a:latin typeface="Cambria Math" panose="02040503050406030204" pitchFamily="18" charset="0"/>
                        </a:rPr>
                        <m:t>s</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β</m:t>
                      </m:r>
                    </m:e>
                    <m:sub>
                      <m:r>
                        <a:rPr xmlns:a="http://schemas.openxmlformats.org/drawingml/2006/main" sz="4500" i="1">
                          <a:solidFill>
                            <a:srgbClr val="000000"/>
                          </a:solidFill>
                          <a:latin typeface="Cambria Math" panose="02040503050406030204" pitchFamily="18" charset="0"/>
                        </a:rPr>
                        <m:t>2</m:t>
                      </m:r>
                    </m:sub>
                  </m:sSub>
                  <m:r>
                    <a:rPr xmlns:a="http://schemas.openxmlformats.org/drawingml/2006/main" sz="4500" i="1">
                      <a:solidFill>
                        <a:srgbClr val="000000"/>
                      </a:solidFill>
                      <a:latin typeface="Cambria Math" panose="02040503050406030204" pitchFamily="18" charset="0"/>
                    </a:rPr>
                    <m:t>D</m:t>
                  </m:r>
                  <m:sSub>
                    <m:e>
                      <m:r>
                        <a:rPr xmlns:a="http://schemas.openxmlformats.org/drawingml/2006/main" sz="4500" i="1">
                          <a:solidFill>
                            <a:srgbClr val="000000"/>
                          </a:solidFill>
                          <a:latin typeface="Cambria Math" panose="02040503050406030204" pitchFamily="18" charset="0"/>
                        </a:rPr>
                        <m:t>T</m:t>
                      </m:r>
                    </m:e>
                    <m:sub>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β</m:t>
                      </m:r>
                    </m:e>
                    <m:sub>
                      <m:r>
                        <a:rPr xmlns:a="http://schemas.openxmlformats.org/drawingml/2006/main" sz="4500" i="1">
                          <a:solidFill>
                            <a:srgbClr val="000000"/>
                          </a:solidFill>
                          <a:latin typeface="Cambria Math" panose="02040503050406030204" pitchFamily="18" charset="0"/>
                        </a:rPr>
                        <m:t>3</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R</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l</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D</m:t>
                  </m:r>
                  <m:r>
                    <a:rPr xmlns:a="http://schemas.openxmlformats.org/drawingml/2006/main" sz="4500" i="1">
                      <a:solidFill>
                        <a:srgbClr val="000000"/>
                      </a:solidFill>
                      <a:latin typeface="Cambria Math" panose="02040503050406030204" pitchFamily="18" charset="0"/>
                    </a:rPr>
                    <m:t>T</m:t>
                  </m:r>
                  <m:sSub>
                    <m:e>
                      <m:r>
                        <a:rPr xmlns:a="http://schemas.openxmlformats.org/drawingml/2006/main" sz="4500" i="1">
                          <a:solidFill>
                            <a:srgbClr val="000000"/>
                          </a:solidFill>
                          <a:latin typeface="Cambria Math" panose="02040503050406030204" pitchFamily="18" charset="0"/>
                        </a:rPr>
                        <m:t>)</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ψ</m:t>
                  </m:r>
                  <m:sSub>
                    <m:e>
                      <m:r>
                        <a:rPr xmlns:a="http://schemas.openxmlformats.org/drawingml/2006/main" sz="4500" i="1">
                          <a:solidFill>
                            <a:srgbClr val="000000"/>
                          </a:solidFill>
                          <a:latin typeface="Cambria Math" panose="02040503050406030204" pitchFamily="18" charset="0"/>
                        </a:rPr>
                        <m:t>X</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α</m:t>
                  </m:r>
                  <m:r>
                    <a:rPr xmlns:a="http://schemas.openxmlformats.org/drawingml/2006/main" sz="4500" i="1">
                      <a:solidFill>
                        <a:srgbClr val="000000"/>
                      </a:solidFill>
                      <a:latin typeface="Cambria Math" panose="02040503050406030204" pitchFamily="18" charset="0"/>
                    </a:rPr>
                    <m:t>D</m:t>
                  </m:r>
                  <m:sSub>
                    <m:e>
                      <m:r>
                        <a:rPr xmlns:a="http://schemas.openxmlformats.org/drawingml/2006/main" sz="4500" i="1">
                          <a:solidFill>
                            <a:srgbClr val="000000"/>
                          </a:solidFill>
                          <a:latin typeface="Cambria Math" panose="02040503050406030204" pitchFamily="18" charset="0"/>
                        </a:rPr>
                        <m:t>S</m:t>
                      </m:r>
                    </m:e>
                    <m:sub>
                      <m:r>
                        <a:rPr xmlns:a="http://schemas.openxmlformats.org/drawingml/2006/main" sz="4500" i="1">
                          <a:solidFill>
                            <a:srgbClr val="000000"/>
                          </a:solidFill>
                          <a:latin typeface="Cambria Math" panose="02040503050406030204" pitchFamily="18" charset="0"/>
                        </a:rPr>
                        <m:t>s</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ε</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oMath>
              </m:oMathPara>
            </a14:m>
          </a:p>
          <a:p>
            <a:pPr lvl="1" marL="950975" indent="-475487" defTabSz="1901904">
              <a:spcBef>
                <a:spcPts val="3500"/>
              </a:spcBef>
              <a:defRPr sz="3743"/>
            </a:pPr>
            <a:r>
              <a:t>Where </a:t>
            </a:r>
          </a:p>
          <a:p>
            <a:pPr lvl="1" marL="950975" indent="-475487" defTabSz="1901904">
              <a:spcBef>
                <a:spcPts val="3500"/>
              </a:spcBef>
              <a:defRPr sz="3743"/>
            </a:pPr>
            <a14:m>
              <m:oMath>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t</m:t>
                    </m:r>
                  </m:sub>
                </m:sSub>
              </m:oMath>
            </a14:m>
            <a:r>
              <a:t> is the outcome of interest - new gonorrhea cases for 15-19 year olds per 100,000</a:t>
            </a:r>
          </a:p>
          <a:p>
            <a:pPr lvl="1" marL="950975" indent="-475487" defTabSz="1901904">
              <a:spcBef>
                <a:spcPts val="3500"/>
              </a:spcBef>
              <a:defRPr sz="3743"/>
            </a:pPr>
            <a14:m>
              <m:oMath>
                <m:r>
                  <a:rPr xmlns:a="http://schemas.openxmlformats.org/drawingml/2006/main" sz="4500" i="1">
                    <a:solidFill>
                      <a:srgbClr val="000000"/>
                    </a:solidFill>
                    <a:latin typeface="Cambria Math" panose="02040503050406030204" pitchFamily="18" charset="0"/>
                  </a:rPr>
                  <m:t>R</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a</m:t>
                </m:r>
                <m:sSub>
                  <m:e>
                    <m:r>
                      <a:rPr xmlns:a="http://schemas.openxmlformats.org/drawingml/2006/main" sz="4500" i="1">
                        <a:solidFill>
                          <a:srgbClr val="000000"/>
                        </a:solidFill>
                        <a:latin typeface="Cambria Math" panose="02040503050406030204" pitchFamily="18" charset="0"/>
                      </a:rPr>
                      <m:t>l</m:t>
                    </m:r>
                  </m:e>
                  <m:sub>
                    <m:r>
                      <a:rPr xmlns:a="http://schemas.openxmlformats.org/drawingml/2006/main" sz="4500" i="1">
                        <a:solidFill>
                          <a:srgbClr val="000000"/>
                        </a:solidFill>
                        <a:latin typeface="Cambria Math" panose="02040503050406030204" pitchFamily="18" charset="0"/>
                      </a:rPr>
                      <m:t>s</m:t>
                    </m:r>
                  </m:sub>
                </m:sSub>
              </m:oMath>
            </a14:m>
            <a:r>
              <a:t> equal 1 if the state legalized abortion before Roe v Wade</a:t>
            </a:r>
          </a:p>
          <a:p>
            <a:pPr lvl="1" marL="950975" indent="-475487" defTabSz="1901904">
              <a:spcBef>
                <a:spcPts val="3500"/>
              </a:spcBef>
              <a:defRPr sz="3743"/>
            </a:pPr>
            <a14:m>
              <m:oMath>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T</m:t>
                    </m:r>
                  </m:e>
                  <m:sub>
                    <m:r>
                      <a:rPr xmlns:a="http://schemas.openxmlformats.org/drawingml/2006/main" sz="4450" i="1">
                        <a:solidFill>
                          <a:srgbClr val="000000"/>
                        </a:solidFill>
                        <a:latin typeface="Cambria Math" panose="02040503050406030204" pitchFamily="18" charset="0"/>
                      </a:rPr>
                      <m:t>t</m:t>
                    </m:r>
                  </m:sub>
                </m:sSub>
              </m:oMath>
            </a14:m>
            <a:r>
              <a:t> is a year dummy</a:t>
            </a:r>
          </a:p>
          <a:p>
            <a:pPr lvl="1" marL="950975" indent="-475487" defTabSz="1901904">
              <a:spcBef>
                <a:spcPts val="3500"/>
              </a:spcBef>
              <a:defRPr sz="3743"/>
            </a:pPr>
            <a14:m>
              <m:oMath>
                <m:r>
                  <a:rPr xmlns:a="http://schemas.openxmlformats.org/drawingml/2006/main" sz="4500" i="1">
                    <a:solidFill>
                      <a:srgbClr val="000000"/>
                    </a:solidFill>
                    <a:latin typeface="Cambria Math" panose="02040503050406030204" pitchFamily="18" charset="0"/>
                  </a:rPr>
                  <m:t>D</m:t>
                </m:r>
                <m:sSub>
                  <m:e>
                    <m:r>
                      <a:rPr xmlns:a="http://schemas.openxmlformats.org/drawingml/2006/main" sz="4500" i="1">
                        <a:solidFill>
                          <a:srgbClr val="000000"/>
                        </a:solidFill>
                        <a:latin typeface="Cambria Math" panose="02040503050406030204" pitchFamily="18" charset="0"/>
                      </a:rPr>
                      <m:t>S</m:t>
                    </m:r>
                  </m:e>
                  <m:sub>
                    <m:r>
                      <a:rPr xmlns:a="http://schemas.openxmlformats.org/drawingml/2006/main" sz="4500" i="1">
                        <a:solidFill>
                          <a:srgbClr val="000000"/>
                        </a:solidFill>
                        <a:latin typeface="Cambria Math" panose="02040503050406030204" pitchFamily="18" charset="0"/>
                      </a:rPr>
                      <m:t>s</m:t>
                    </m:r>
                  </m:sub>
                </m:sSub>
              </m:oMath>
            </a14:m>
            <a:r>
              <a:t> is a state-specific dummy</a:t>
            </a:r>
          </a:p>
          <a:p>
            <a:pPr lvl="1" marL="950975" indent="-475487" defTabSz="1901904">
              <a:spcBef>
                <a:spcPts val="3500"/>
              </a:spcBef>
              <a:defRPr sz="3743"/>
            </a:pPr>
            <a14:m>
              <m:oMath>
                <m:sSub>
                  <m:e>
                    <m:r>
                      <a:rPr xmlns:a="http://schemas.openxmlformats.org/drawingml/2006/main" sz="4300" i="1">
                        <a:solidFill>
                          <a:srgbClr val="000000"/>
                        </a:solidFill>
                        <a:latin typeface="Cambria Math" panose="02040503050406030204" pitchFamily="18" charset="0"/>
                      </a:rPr>
                      <m:t>X</m:t>
                    </m:r>
                  </m:e>
                  <m:sub>
                    <m:r>
                      <a:rPr xmlns:a="http://schemas.openxmlformats.org/drawingml/2006/main" sz="4300" i="1">
                        <a:solidFill>
                          <a:srgbClr val="000000"/>
                        </a:solidFill>
                        <a:latin typeface="Cambria Math" panose="02040503050406030204" pitchFamily="18" charset="0"/>
                      </a:rPr>
                      <m:t>s</m:t>
                    </m:r>
                    <m:r>
                      <a:rPr xmlns:a="http://schemas.openxmlformats.org/drawingml/2006/main" sz="4300" i="1">
                        <a:solidFill>
                          <a:srgbClr val="000000"/>
                        </a:solidFill>
                        <a:latin typeface="Cambria Math" panose="02040503050406030204" pitchFamily="18" charset="0"/>
                      </a:rPr>
                      <m:t>t</m:t>
                    </m:r>
                  </m:sub>
                </m:sSub>
              </m:oMath>
            </a14:m>
            <a:r>
              <a:t> are a set of covariates</a:t>
            </a:r>
            <a:endParaRPr sz="4800"/>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Difference-in-Difference Example"/>
          <p:cNvSpPr txBox="1"/>
          <p:nvPr>
            <p:ph type="title"/>
          </p:nvPr>
        </p:nvSpPr>
        <p:spPr>
          <a:prstGeom prst="rect">
            <a:avLst/>
          </a:prstGeom>
        </p:spPr>
        <p:txBody>
          <a:bodyPr/>
          <a:lstStyle/>
          <a:p>
            <a:pPr/>
            <a:r>
              <a:t>Difference-in-Difference Example</a:t>
            </a:r>
          </a:p>
        </p:txBody>
      </p:sp>
      <p:sp>
        <p:nvSpPr>
          <p:cNvPr id="483"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84" name="Cunningham and Cornwell (2013) provide the DD estimates by year…"/>
          <p:cNvSpPr txBox="1"/>
          <p:nvPr>
            <p:ph type="body" idx="1"/>
          </p:nvPr>
        </p:nvSpPr>
        <p:spPr>
          <a:prstGeom prst="rect">
            <a:avLst/>
          </a:prstGeom>
        </p:spPr>
        <p:txBody>
          <a:bodyPr/>
          <a:lstStyle/>
          <a:p>
            <a:pPr marL="597408" indent="-597408" defTabSz="2389572">
              <a:spcBef>
                <a:spcPts val="4400"/>
              </a:spcBef>
              <a:defRPr sz="4704"/>
            </a:pPr>
            <a:r>
              <a:t>Cunningham and Cornwell</a:t>
            </a:r>
            <a:br/>
            <a:r>
              <a:t>(2013) provide the DD</a:t>
            </a:r>
            <a:br/>
            <a:r>
              <a:t>estimates by year</a:t>
            </a:r>
          </a:p>
          <a:p>
            <a:pPr marL="597408" indent="-597408" defTabSz="2389572">
              <a:spcBef>
                <a:spcPts val="4400"/>
              </a:spcBef>
              <a:defRPr sz="4704"/>
            </a:pPr>
            <a:r>
              <a:t>A parabolic shape is seen</a:t>
            </a:r>
            <a:br/>
            <a:r>
              <a:t>between 1986 and 1992</a:t>
            </a:r>
          </a:p>
          <a:p>
            <a:pPr marL="597408" indent="-597408" defTabSz="2389572">
              <a:spcBef>
                <a:spcPts val="4400"/>
              </a:spcBef>
              <a:defRPr sz="4704"/>
            </a:pPr>
            <a:r>
              <a:t>The effect is no longer </a:t>
            </a:r>
            <a:br/>
            <a:r>
              <a:t>significant after 1992</a:t>
            </a:r>
          </a:p>
          <a:p>
            <a:pPr marL="597408" indent="-597408" defTabSz="2389572">
              <a:spcBef>
                <a:spcPts val="4400"/>
              </a:spcBef>
              <a:defRPr sz="4704"/>
            </a:pPr>
            <a:r>
              <a:t>This does give evidence </a:t>
            </a:r>
            <a:br/>
            <a:r>
              <a:t>for the abortion legalization</a:t>
            </a:r>
            <a:br/>
            <a:r>
              <a:t>hypothesis</a:t>
            </a:r>
          </a:p>
        </p:txBody>
      </p:sp>
      <p:pic>
        <p:nvPicPr>
          <p:cNvPr id="485" name="Image" descr="Image"/>
          <p:cNvPicPr>
            <a:picLocks noChangeAspect="1"/>
          </p:cNvPicPr>
          <p:nvPr/>
        </p:nvPicPr>
        <p:blipFill>
          <a:blip r:embed="rId2">
            <a:extLst/>
          </a:blip>
          <a:stretch>
            <a:fillRect/>
          </a:stretch>
        </p:blipFill>
        <p:spPr>
          <a:xfrm>
            <a:off x="9391148" y="3415431"/>
            <a:ext cx="14355464" cy="9922158"/>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Difference-in-Difference Example"/>
          <p:cNvSpPr txBox="1"/>
          <p:nvPr>
            <p:ph type="title"/>
          </p:nvPr>
        </p:nvSpPr>
        <p:spPr>
          <a:prstGeom prst="rect">
            <a:avLst/>
          </a:prstGeom>
        </p:spPr>
        <p:txBody>
          <a:bodyPr/>
          <a:lstStyle/>
          <a:p>
            <a:pPr/>
            <a:r>
              <a:t>Difference-in-Difference Example</a:t>
            </a:r>
          </a:p>
        </p:txBody>
      </p:sp>
      <p:sp>
        <p:nvSpPr>
          <p:cNvPr id="488"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89" name="Cunningham does placebo tests on his own work using a Triple DDD to rule out alternative hypotheses…"/>
          <p:cNvSpPr txBox="1"/>
          <p:nvPr>
            <p:ph type="body" idx="1"/>
          </p:nvPr>
        </p:nvSpPr>
        <p:spPr>
          <a:prstGeom prst="rect">
            <a:avLst/>
          </a:prstGeom>
        </p:spPr>
        <p:txBody>
          <a:bodyPr/>
          <a:lstStyle/>
          <a:p>
            <a:pPr marL="481584" indent="-481584" defTabSz="1926287">
              <a:spcBef>
                <a:spcPts val="3500"/>
              </a:spcBef>
              <a:defRPr sz="3792"/>
            </a:pPr>
            <a:r>
              <a:t>Cunningham does placebo tests on his own work using a Triple DDD to rule out alternative hypotheses</a:t>
            </a:r>
          </a:p>
          <a:p>
            <a:pPr marL="481584" indent="-481584" defTabSz="1926287">
              <a:spcBef>
                <a:spcPts val="3500"/>
              </a:spcBef>
              <a:defRPr sz="3792"/>
            </a:pPr>
            <a:r>
              <a:t>Triple DDD</a:t>
            </a:r>
          </a:p>
          <a:p>
            <a:pPr lvl="1" marL="963168" indent="-481584" defTabSz="1926287">
              <a:spcBef>
                <a:spcPts val="3500"/>
              </a:spcBef>
              <a:defRPr sz="3792"/>
            </a:pPr>
            <a:r>
              <a:t>He choses a group close to 15-19 year olds for trends, but not close enough for SUTVA spillovers</a:t>
            </a:r>
          </a:p>
          <a:p>
            <a:pPr lvl="2" marL="1444752" indent="-481584" defTabSz="1926287">
              <a:spcBef>
                <a:spcPts val="3500"/>
              </a:spcBef>
              <a:defRPr sz="3792"/>
            </a:pPr>
            <a:r>
              <a:t>25-29 year olds were the placebo group within treatment states</a:t>
            </a:r>
          </a:p>
          <a:p>
            <a:pPr lvl="1" marL="963168" indent="-481584" defTabSz="1926287">
              <a:spcBef>
                <a:spcPts val="3500"/>
              </a:spcBef>
              <a:defRPr sz="3792"/>
            </a:pPr>
            <a:r>
              <a:t> </a:t>
            </a:r>
            <a14:m>
              <m:oMath>
                <m:sSub>
                  <m:e>
                    <m:r>
                      <a:rPr xmlns:a="http://schemas.openxmlformats.org/drawingml/2006/main" sz="4550" i="1">
                        <a:solidFill>
                          <a:srgbClr val="000000"/>
                        </a:solidFill>
                        <a:latin typeface="Cambria Math" panose="02040503050406030204" pitchFamily="18" charset="0"/>
                      </a:rPr>
                      <m:t>Y</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β</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sSub>
                  <m:e>
                    <m:r>
                      <a:rPr xmlns:a="http://schemas.openxmlformats.org/drawingml/2006/main" sz="4550" i="1">
                        <a:solidFill>
                          <a:srgbClr val="000000"/>
                        </a:solidFill>
                        <a:latin typeface="Cambria Math" panose="02040503050406030204" pitchFamily="18" charset="0"/>
                      </a:rPr>
                      <m:t>l</m:t>
                    </m:r>
                  </m:e>
                  <m:sub>
                    <m:r>
                      <a:rPr xmlns:a="http://schemas.openxmlformats.org/drawingml/2006/main" sz="4550" i="1">
                        <a:solidFill>
                          <a:srgbClr val="000000"/>
                        </a:solidFill>
                        <a:latin typeface="Cambria Math" panose="02040503050406030204" pitchFamily="18" charset="0"/>
                      </a:rPr>
                      <m:t>s</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β</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D</m:t>
                </m:r>
                <m:sSub>
                  <m:e>
                    <m:r>
                      <a:rPr xmlns:a="http://schemas.openxmlformats.org/drawingml/2006/main" sz="4550" i="1">
                        <a:solidFill>
                          <a:srgbClr val="000000"/>
                        </a:solidFill>
                        <a:latin typeface="Cambria Math" panose="02040503050406030204" pitchFamily="18" charset="0"/>
                      </a:rPr>
                      <m:t>T</m:t>
                    </m:r>
                  </m:e>
                  <m:sub>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β</m:t>
                    </m:r>
                  </m:e>
                  <m:sub>
                    <m:r>
                      <a:rPr xmlns:a="http://schemas.openxmlformats.org/drawingml/2006/main" sz="4550" i="1">
                        <a:solidFill>
                          <a:srgbClr val="000000"/>
                        </a:solidFill>
                        <a:latin typeface="Cambria Math" panose="02040503050406030204" pitchFamily="18" charset="0"/>
                      </a:rPr>
                      <m:t>3</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D</m:t>
                </m:r>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a</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a</m:t>
                    </m:r>
                  </m:sub>
                </m:sSub>
                <m:r>
                  <a:rPr xmlns:a="http://schemas.openxmlformats.org/drawingml/2006/main" sz="4550" i="1">
                    <a:solidFill>
                      <a:srgbClr val="000000"/>
                    </a:solidFill>
                    <a:latin typeface="Cambria Math" panose="02040503050406030204" pitchFamily="18" charset="0"/>
                  </a:rPr>
                  <m:t>+</m:t>
                </m:r>
              </m:oMath>
            </a14:m>
            <a:br/>
            <a:r>
              <a:t>            </a:t>
            </a:r>
            <a14:m>
              <m:oMath>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3</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4</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α</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D</m:t>
                </m:r>
                <m:sSub>
                  <m:e>
                    <m:r>
                      <a:rPr xmlns:a="http://schemas.openxmlformats.org/drawingml/2006/main" sz="4550" i="1">
                        <a:solidFill>
                          <a:srgbClr val="000000"/>
                        </a:solidFill>
                        <a:latin typeface="Cambria Math" panose="02040503050406030204" pitchFamily="18" charset="0"/>
                      </a:rPr>
                      <m:t>S</m:t>
                    </m:r>
                  </m:e>
                  <m:sub>
                    <m:r>
                      <a:rPr xmlns:a="http://schemas.openxmlformats.org/drawingml/2006/main" sz="4550" i="1">
                        <a:solidFill>
                          <a:srgbClr val="000000"/>
                        </a:solidFill>
                        <a:latin typeface="Cambria Math" panose="02040503050406030204" pitchFamily="18" charset="0"/>
                      </a:rPr>
                      <m:t>s</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h</m:t>
                </m:r>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a</m:t>
                    </m:r>
                  </m:sub>
                </m:sSub>
                <m:r>
                  <a:rPr xmlns:a="http://schemas.openxmlformats.org/drawingml/2006/main" sz="4550" i="1">
                    <a:solidFill>
                      <a:srgbClr val="000000"/>
                    </a:solidFill>
                    <a:latin typeface="Cambria Math" panose="02040503050406030204" pitchFamily="18" charset="0"/>
                  </a:rPr>
                  <m:t>+</m:t>
                </m:r>
              </m:oMath>
            </a14:m>
            <a:br/>
            <a:r>
              <a:t>            </a:t>
            </a:r>
            <a14:m>
              <m:oMath>
                <m:r>
                  <a:rPr xmlns:a="http://schemas.openxmlformats.org/drawingml/2006/main" sz="4550" i="1">
                    <a:solidFill>
                      <a:srgbClr val="000000"/>
                    </a:solidFill>
                    <a:latin typeface="Cambria Math" panose="02040503050406030204" pitchFamily="18" charset="0"/>
                  </a:rPr>
                  <m:t>ψ</m:t>
                </m:r>
                <m:sSub>
                  <m:e>
                    <m:r>
                      <a:rPr xmlns:a="http://schemas.openxmlformats.org/drawingml/2006/main" sz="4550" i="1">
                        <a:solidFill>
                          <a:srgbClr val="000000"/>
                        </a:solidFill>
                        <a:latin typeface="Cambria Math" panose="02040503050406030204" pitchFamily="18" charset="0"/>
                      </a:rPr>
                      <m:t>X</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t</m:t>
                </m:r>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3</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4</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ε</m:t>
                </m:r>
              </m:oMath>
            </a14:m>
          </a:p>
          <a:p>
            <a:pPr lvl="1" marL="963168" indent="-481584" defTabSz="1926287">
              <a:spcBef>
                <a:spcPts val="3500"/>
              </a:spcBef>
              <a:defRPr sz="3792"/>
            </a:pPr>
            <a:r>
              <a:t>Our treatment of interest is </a:t>
            </a:r>
            <a14:m>
              <m:oMath>
                <m:sSub>
                  <m:e>
                    <m:r>
                      <a:rPr xmlns:a="http://schemas.openxmlformats.org/drawingml/2006/main" sz="4800" i="1">
                        <a:solidFill>
                          <a:srgbClr val="000000"/>
                        </a:solidFill>
                        <a:latin typeface="Cambria Math" panose="02040503050406030204" pitchFamily="18" charset="0"/>
                      </a:rPr>
                      <m:t>δ</m:t>
                    </m:r>
                  </m:e>
                  <m:sub>
                    <m:r>
                      <a:rPr xmlns:a="http://schemas.openxmlformats.org/drawingml/2006/main" sz="4800" i="1">
                        <a:solidFill>
                          <a:srgbClr val="000000"/>
                        </a:solidFill>
                        <a:latin typeface="Cambria Math" panose="02040503050406030204" pitchFamily="18" charset="0"/>
                      </a:rPr>
                      <m:t>4</m:t>
                    </m:r>
                  </m:sub>
                </m:sSub>
              </m:oMath>
            </a14:m>
            <a:endParaRPr sz="4800"/>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Difference-in-Difference Example"/>
          <p:cNvSpPr txBox="1"/>
          <p:nvPr>
            <p:ph type="title"/>
          </p:nvPr>
        </p:nvSpPr>
        <p:spPr>
          <a:prstGeom prst="rect">
            <a:avLst/>
          </a:prstGeom>
        </p:spPr>
        <p:txBody>
          <a:bodyPr/>
          <a:lstStyle/>
          <a:p>
            <a:pPr/>
            <a:r>
              <a:t>Difference-in-Difference Example</a:t>
            </a:r>
          </a:p>
        </p:txBody>
      </p:sp>
      <p:sp>
        <p:nvSpPr>
          <p:cNvPr id="492"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93" name="The prediction begins to break  down with the DDD placebo tests…"/>
          <p:cNvSpPr txBox="1"/>
          <p:nvPr>
            <p:ph type="body" idx="1"/>
          </p:nvPr>
        </p:nvSpPr>
        <p:spPr>
          <a:prstGeom prst="rect">
            <a:avLst/>
          </a:prstGeom>
        </p:spPr>
        <p:txBody>
          <a:bodyPr/>
          <a:lstStyle/>
          <a:p>
            <a:pPr marL="512063" indent="-512063" defTabSz="2048204">
              <a:spcBef>
                <a:spcPts val="3700"/>
              </a:spcBef>
              <a:defRPr sz="4032"/>
            </a:pPr>
            <a:r>
              <a:t>The prediction begins to break </a:t>
            </a:r>
            <a:br/>
            <a:r>
              <a:t>down with the DDD placebo tests</a:t>
            </a:r>
          </a:p>
          <a:p>
            <a:pPr marL="512063" indent="-512063" defTabSz="2048204">
              <a:spcBef>
                <a:spcPts val="3700"/>
              </a:spcBef>
              <a:defRPr sz="4032"/>
            </a:pPr>
            <a:r>
              <a:t>There are statistically </a:t>
            </a:r>
            <a:br/>
            <a:r>
              <a:t>significant impacts between</a:t>
            </a:r>
            <a:br/>
            <a:r>
              <a:t>1986 and 1989, but no </a:t>
            </a:r>
            <a:br/>
            <a:r>
              <a:t>difference between treatment</a:t>
            </a:r>
            <a:br/>
            <a:r>
              <a:t>and control groups after 1989</a:t>
            </a:r>
          </a:p>
          <a:p>
            <a:pPr marL="512063" indent="-512063" defTabSz="2048204">
              <a:spcBef>
                <a:spcPts val="3700"/>
              </a:spcBef>
              <a:defRPr sz="4032"/>
            </a:pPr>
            <a:r>
              <a:t>There is also no parabolic effect</a:t>
            </a:r>
          </a:p>
          <a:p>
            <a:pPr marL="512063" indent="-512063" defTabSz="2048204">
              <a:spcBef>
                <a:spcPts val="3700"/>
              </a:spcBef>
              <a:defRPr sz="4032"/>
            </a:pPr>
            <a:r>
              <a:t>Key: There might be some </a:t>
            </a:r>
            <a:br/>
            <a:r>
              <a:t>unobservable confounders in </a:t>
            </a:r>
            <a:br/>
            <a:r>
              <a:t>treatment states that are not in the</a:t>
            </a:r>
            <a:br/>
            <a:r>
              <a:t>Roe v Wade states</a:t>
            </a:r>
          </a:p>
        </p:txBody>
      </p:sp>
      <p:pic>
        <p:nvPicPr>
          <p:cNvPr id="494" name="Image" descr="Image"/>
          <p:cNvPicPr>
            <a:picLocks noChangeAspect="1"/>
          </p:cNvPicPr>
          <p:nvPr/>
        </p:nvPicPr>
        <p:blipFill>
          <a:blip r:embed="rId2">
            <a:extLst/>
          </a:blip>
          <a:stretch>
            <a:fillRect/>
          </a:stretch>
        </p:blipFill>
        <p:spPr>
          <a:xfrm>
            <a:off x="10134236" y="3168728"/>
            <a:ext cx="13679346" cy="1041556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ackground"/>
          <p:cNvSpPr txBox="1"/>
          <p:nvPr>
            <p:ph type="title"/>
          </p:nvPr>
        </p:nvSpPr>
        <p:spPr>
          <a:prstGeom prst="rect">
            <a:avLst/>
          </a:prstGeom>
        </p:spPr>
        <p:txBody>
          <a:bodyPr/>
          <a:lstStyle/>
          <a:p>
            <a:pPr/>
            <a:r>
              <a:t>Background</a:t>
            </a:r>
          </a:p>
        </p:txBody>
      </p:sp>
      <p:sp>
        <p:nvSpPr>
          <p:cNvPr id="17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Difference-in-Difference Example"/>
          <p:cNvSpPr txBox="1"/>
          <p:nvPr>
            <p:ph type="title"/>
          </p:nvPr>
        </p:nvSpPr>
        <p:spPr>
          <a:prstGeom prst="rect">
            <a:avLst/>
          </a:prstGeom>
        </p:spPr>
        <p:txBody>
          <a:bodyPr/>
          <a:lstStyle/>
          <a:p>
            <a:pPr/>
            <a:r>
              <a:t>Difference-in-Difference Example</a:t>
            </a:r>
          </a:p>
        </p:txBody>
      </p:sp>
      <p:sp>
        <p:nvSpPr>
          <p:cNvPr id="497"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98" name="Cunningham then tests the DD  estimator for 20-24 year olds who would have been exposed to legal abortion between 1991-1993 in  treatment states…"/>
          <p:cNvSpPr txBox="1"/>
          <p:nvPr>
            <p:ph type="body" idx="1"/>
          </p:nvPr>
        </p:nvSpPr>
        <p:spPr>
          <a:prstGeom prst="rect">
            <a:avLst/>
          </a:prstGeom>
        </p:spPr>
        <p:txBody>
          <a:bodyPr/>
          <a:lstStyle/>
          <a:p>
            <a:pPr marL="548639" indent="-548639" defTabSz="2194505">
              <a:spcBef>
                <a:spcPts val="4000"/>
              </a:spcBef>
              <a:defRPr sz="4319"/>
            </a:pPr>
            <a:r>
              <a:t>Cunningham then tests the DD </a:t>
            </a:r>
            <a:br/>
            <a:r>
              <a:t>estimator for 20-24 year olds who</a:t>
            </a:r>
            <a:br/>
            <a:r>
              <a:t>would have been exposed to legal</a:t>
            </a:r>
            <a:br/>
            <a:r>
              <a:t>abortion between 1991-1993 in </a:t>
            </a:r>
            <a:br/>
            <a:r>
              <a:t>treatment states</a:t>
            </a:r>
          </a:p>
          <a:p>
            <a:pPr marL="548639" indent="-548639" defTabSz="2194505">
              <a:spcBef>
                <a:spcPts val="4000"/>
              </a:spcBef>
              <a:defRPr sz="4319"/>
            </a:pPr>
            <a:r>
              <a:t>The treatment show grow between</a:t>
            </a:r>
            <a:br/>
            <a:r>
              <a:t>1991 to 1993</a:t>
            </a:r>
          </a:p>
          <a:p>
            <a:pPr marL="548639" indent="-548639" defTabSz="2194505">
              <a:spcBef>
                <a:spcPts val="4000"/>
              </a:spcBef>
              <a:defRPr sz="4319"/>
            </a:pPr>
            <a:r>
              <a:t>The treatment show plateau </a:t>
            </a:r>
            <a:br/>
            <a:r>
              <a:t>between 1993 and 1995</a:t>
            </a:r>
          </a:p>
          <a:p>
            <a:pPr marL="548639" indent="-548639" defTabSz="2194505">
              <a:spcBef>
                <a:spcPts val="4000"/>
              </a:spcBef>
              <a:defRPr sz="4319"/>
            </a:pPr>
            <a:r>
              <a:t>The treatment show converge to </a:t>
            </a:r>
            <a:br/>
            <a:r>
              <a:t>zero between 1995 and 1997</a:t>
            </a:r>
          </a:p>
        </p:txBody>
      </p:sp>
      <p:pic>
        <p:nvPicPr>
          <p:cNvPr id="499" name="Image" descr="Image"/>
          <p:cNvPicPr>
            <a:picLocks noChangeAspect="1"/>
          </p:cNvPicPr>
          <p:nvPr/>
        </p:nvPicPr>
        <p:blipFill>
          <a:blip r:embed="rId2">
            <a:extLst/>
          </a:blip>
          <a:stretch>
            <a:fillRect/>
          </a:stretch>
        </p:blipFill>
        <p:spPr>
          <a:xfrm>
            <a:off x="11683619" y="3166813"/>
            <a:ext cx="12110500" cy="10419394"/>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Difference-in-Difference Example"/>
          <p:cNvSpPr txBox="1"/>
          <p:nvPr>
            <p:ph type="title"/>
          </p:nvPr>
        </p:nvSpPr>
        <p:spPr>
          <a:prstGeom prst="rect">
            <a:avLst/>
          </a:prstGeom>
        </p:spPr>
        <p:txBody>
          <a:bodyPr/>
          <a:lstStyle/>
          <a:p>
            <a:pPr/>
            <a:r>
              <a:t>Difference-in-Difference Example</a:t>
            </a:r>
          </a:p>
        </p:txBody>
      </p:sp>
      <p:sp>
        <p:nvSpPr>
          <p:cNvPr id="502"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503" name="The prediction breaks down here as well for the 20-24 year olds…"/>
          <p:cNvSpPr txBox="1"/>
          <p:nvPr>
            <p:ph type="body" idx="1"/>
          </p:nvPr>
        </p:nvSpPr>
        <p:spPr>
          <a:prstGeom prst="rect">
            <a:avLst/>
          </a:prstGeom>
        </p:spPr>
        <p:txBody>
          <a:bodyPr/>
          <a:lstStyle/>
          <a:p>
            <a:pPr marL="548639" indent="-548639" defTabSz="2194505">
              <a:spcBef>
                <a:spcPts val="4000"/>
              </a:spcBef>
              <a:defRPr sz="4319"/>
            </a:pPr>
            <a:r>
              <a:t>The prediction breaks down here</a:t>
            </a:r>
            <a:br/>
            <a:r>
              <a:t>as well for the 20-24 year olds</a:t>
            </a:r>
          </a:p>
          <a:p>
            <a:pPr marL="548639" indent="-548639" defTabSz="2194505">
              <a:spcBef>
                <a:spcPts val="4000"/>
              </a:spcBef>
              <a:defRPr sz="4319"/>
            </a:pPr>
            <a:r>
              <a:t>There is a parabolic effect</a:t>
            </a:r>
            <a:br/>
            <a:r>
              <a:t>but it occurs before the</a:t>
            </a:r>
            <a:br/>
            <a:r>
              <a:t>predicted time period </a:t>
            </a:r>
          </a:p>
          <a:p>
            <a:pPr marL="548639" indent="-548639" defTabSz="2194505">
              <a:spcBef>
                <a:spcPts val="4000"/>
              </a:spcBef>
              <a:defRPr sz="4319"/>
            </a:pPr>
            <a:r>
              <a:t>The impacts should show up in</a:t>
            </a:r>
            <a:br/>
            <a:r>
              <a:t>1991, but they begin to appear</a:t>
            </a:r>
            <a:br/>
            <a:r>
              <a:t>in 1989</a:t>
            </a:r>
          </a:p>
          <a:p>
            <a:pPr marL="548639" indent="-548639" defTabSz="2194505">
              <a:spcBef>
                <a:spcPts val="4000"/>
              </a:spcBef>
              <a:defRPr sz="4319"/>
            </a:pPr>
            <a:r>
              <a:t>The impact become statistically</a:t>
            </a:r>
            <a:br/>
            <a:r>
              <a:t>insignificant in 1993 instead of</a:t>
            </a:r>
            <a:br/>
            <a:r>
              <a:t>1998</a:t>
            </a:r>
          </a:p>
        </p:txBody>
      </p:sp>
      <p:pic>
        <p:nvPicPr>
          <p:cNvPr id="504" name="Image" descr="Image"/>
          <p:cNvPicPr>
            <a:picLocks noChangeAspect="1"/>
          </p:cNvPicPr>
          <p:nvPr/>
        </p:nvPicPr>
        <p:blipFill>
          <a:blip r:embed="rId2">
            <a:extLst/>
          </a:blip>
          <a:stretch>
            <a:fillRect/>
          </a:stretch>
        </p:blipFill>
        <p:spPr>
          <a:xfrm>
            <a:off x="10826086" y="3220178"/>
            <a:ext cx="13049828" cy="10453617"/>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Difference-in-Difference Example"/>
          <p:cNvSpPr txBox="1"/>
          <p:nvPr>
            <p:ph type="title"/>
          </p:nvPr>
        </p:nvSpPr>
        <p:spPr>
          <a:prstGeom prst="rect">
            <a:avLst/>
          </a:prstGeom>
        </p:spPr>
        <p:txBody>
          <a:bodyPr/>
          <a:lstStyle/>
          <a:p>
            <a:pPr/>
            <a:r>
              <a:t>Difference-in-Difference Example</a:t>
            </a:r>
          </a:p>
        </p:txBody>
      </p:sp>
      <p:sp>
        <p:nvSpPr>
          <p:cNvPr id="507"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508" name="Cunningham tests a placebo Triple DDD comparing 20-24 year olds with 25-29 year olds…"/>
          <p:cNvSpPr txBox="1"/>
          <p:nvPr>
            <p:ph type="body" idx="1"/>
          </p:nvPr>
        </p:nvSpPr>
        <p:spPr>
          <a:prstGeom prst="rect">
            <a:avLst/>
          </a:prstGeom>
        </p:spPr>
        <p:txBody>
          <a:bodyPr/>
          <a:lstStyle/>
          <a:p>
            <a:pPr/>
            <a:r>
              <a:t>Cunningham tests a placebo</a:t>
            </a:r>
            <a:br/>
            <a:r>
              <a:t>Triple DDD comparing 20-24</a:t>
            </a:r>
            <a:br/>
            <a:r>
              <a:t>year olds with 25-29 year olds</a:t>
            </a:r>
          </a:p>
          <a:p>
            <a:pPr/>
            <a:r>
              <a:t>The prediction breaks down</a:t>
            </a:r>
            <a:br/>
            <a:r>
              <a:t>even more</a:t>
            </a:r>
          </a:p>
          <a:p>
            <a:pPr/>
            <a:r>
              <a:t>The original design provided</a:t>
            </a:r>
            <a:br/>
            <a:r>
              <a:t>support the abortion legalization</a:t>
            </a:r>
            <a:br/>
            <a:r>
              <a:t>hypothesis, but additional tests</a:t>
            </a:r>
            <a:br/>
            <a:r>
              <a:t>show that there is little evidence</a:t>
            </a:r>
          </a:p>
        </p:txBody>
      </p:sp>
      <p:pic>
        <p:nvPicPr>
          <p:cNvPr id="509" name="Image" descr="Image"/>
          <p:cNvPicPr>
            <a:picLocks noChangeAspect="1"/>
          </p:cNvPicPr>
          <p:nvPr/>
        </p:nvPicPr>
        <p:blipFill>
          <a:blip r:embed="rId2">
            <a:extLst/>
          </a:blip>
          <a:stretch>
            <a:fillRect/>
          </a:stretch>
        </p:blipFill>
        <p:spPr>
          <a:xfrm>
            <a:off x="10969633" y="3183621"/>
            <a:ext cx="13085392" cy="1038577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Background"/>
          <p:cNvSpPr txBox="1"/>
          <p:nvPr>
            <p:ph type="title"/>
          </p:nvPr>
        </p:nvSpPr>
        <p:spPr>
          <a:prstGeom prst="rect">
            <a:avLst/>
          </a:prstGeom>
        </p:spPr>
        <p:txBody>
          <a:bodyPr/>
          <a:lstStyle/>
          <a:p>
            <a:pPr/>
            <a:r>
              <a:t>Background</a:t>
            </a:r>
          </a:p>
        </p:txBody>
      </p:sp>
      <p:sp>
        <p:nvSpPr>
          <p:cNvPr id="182"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83" name="John Snow (1855) famous cholera study…"/>
          <p:cNvSpPr txBox="1"/>
          <p:nvPr>
            <p:ph type="body" idx="1"/>
          </p:nvPr>
        </p:nvSpPr>
        <p:spPr>
          <a:prstGeom prst="rect">
            <a:avLst/>
          </a:prstGeom>
        </p:spPr>
        <p:txBody>
          <a:bodyPr/>
          <a:lstStyle/>
          <a:p>
            <a:pPr marL="560831" indent="-560831" defTabSz="2243271">
              <a:spcBef>
                <a:spcPts val="4100"/>
              </a:spcBef>
              <a:defRPr sz="4416"/>
            </a:pPr>
            <a:r>
              <a:t>John Snow (1855) famous cholera study </a:t>
            </a:r>
          </a:p>
          <a:p>
            <a:pPr lvl="1" marL="1121663" indent="-560831" defTabSz="2243271">
              <a:spcBef>
                <a:spcPts val="4100"/>
              </a:spcBef>
              <a:defRPr sz="4416"/>
            </a:pPr>
            <a:r>
              <a:t>He utilized a rudimentary difference-in-differences study design to study London’s cholera outbreaks</a:t>
            </a:r>
          </a:p>
          <a:p>
            <a:pPr lvl="1" marL="1121663" indent="-560831" defTabSz="2243271">
              <a:spcBef>
                <a:spcPts val="4100"/>
              </a:spcBef>
              <a:defRPr sz="4416"/>
            </a:pPr>
            <a:r>
              <a:t>Snow had a theory that cholera was not an inanimate object but a living organism that entered the body through food and water</a:t>
            </a:r>
          </a:p>
          <a:p>
            <a:pPr lvl="1" marL="1121663" indent="-560831" defTabSz="2243271">
              <a:spcBef>
                <a:spcPts val="4100"/>
              </a:spcBef>
              <a:defRPr sz="4416"/>
            </a:pPr>
            <a:r>
              <a:t>Snow’s results help show that cholera is transmitted through water and not air</a:t>
            </a:r>
          </a:p>
          <a:p>
            <a:pPr marL="560831" indent="-560831" defTabSz="2243271">
              <a:spcBef>
                <a:spcPts val="4100"/>
              </a:spcBef>
              <a:defRPr sz="4416"/>
            </a:pPr>
            <a:r>
              <a:t>Most good Diff-in-Diff come from “natural experiments” </a:t>
            </a:r>
          </a:p>
          <a:p>
            <a:pPr lvl="1" marL="1121663" indent="-560831" defTabSz="2243271">
              <a:spcBef>
                <a:spcPts val="4100"/>
              </a:spcBef>
              <a:defRPr sz="4416"/>
            </a:pPr>
            <a:r>
              <a:t>There is a naturally occurring variation in treatment that affects only some units over time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